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58" r:id="rId5"/>
    <p:sldId id="259" r:id="rId6"/>
    <p:sldId id="261" r:id="rId7"/>
    <p:sldId id="262" r:id="rId8"/>
    <p:sldId id="263" r:id="rId9"/>
    <p:sldId id="264" r:id="rId10"/>
    <p:sldId id="270" r:id="rId11"/>
    <p:sldId id="269" r:id="rId12"/>
    <p:sldId id="265" r:id="rId13"/>
    <p:sldId id="266" r:id="rId14"/>
    <p:sldId id="268"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06" d="100"/>
          <a:sy n="106" d="100"/>
        </p:scale>
        <p:origin x="1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0C5E3D-B928-4916-AAA4-019C5BB61664}" type="datetimeFigureOut">
              <a:rPr lang="en-CA" smtClean="0"/>
              <a:t>2018-10-26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331334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C5E3D-B928-4916-AAA4-019C5BB61664}" type="datetimeFigureOut">
              <a:rPr lang="en-CA" smtClean="0"/>
              <a:t>2018-10-26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364438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C5E3D-B928-4916-AAA4-019C5BB61664}" type="datetimeFigureOut">
              <a:rPr lang="en-CA" smtClean="0"/>
              <a:t>2018-10-26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187980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C5E3D-B928-4916-AAA4-019C5BB61664}" type="datetimeFigureOut">
              <a:rPr lang="en-CA" smtClean="0"/>
              <a:t>2018-10-26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345101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0C5E3D-B928-4916-AAA4-019C5BB61664}" type="datetimeFigureOut">
              <a:rPr lang="en-CA" smtClean="0"/>
              <a:t>2018-10-26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135136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0C5E3D-B928-4916-AAA4-019C5BB61664}" type="datetimeFigureOut">
              <a:rPr lang="en-CA" smtClean="0"/>
              <a:t>2018-10-26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413189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0C5E3D-B928-4916-AAA4-019C5BB61664}" type="datetimeFigureOut">
              <a:rPr lang="en-CA" smtClean="0"/>
              <a:t>2018-10-26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4451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0C5E3D-B928-4916-AAA4-019C5BB61664}" type="datetimeFigureOut">
              <a:rPr lang="en-CA" smtClean="0"/>
              <a:t>2018-10-26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3502696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C5E3D-B928-4916-AAA4-019C5BB61664}" type="datetimeFigureOut">
              <a:rPr lang="en-CA" smtClean="0"/>
              <a:t>2018-10-26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421684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C5E3D-B928-4916-AAA4-019C5BB61664}" type="datetimeFigureOut">
              <a:rPr lang="en-CA" smtClean="0"/>
              <a:t>2018-10-26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29971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C5E3D-B928-4916-AAA4-019C5BB61664}" type="datetimeFigureOut">
              <a:rPr lang="en-CA" smtClean="0"/>
              <a:t>2018-10-26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2382CF-7432-424C-8E84-B2F42AA6DC5A}" type="slidenum">
              <a:rPr lang="en-CA" smtClean="0"/>
              <a:t>‹#›</a:t>
            </a:fld>
            <a:endParaRPr lang="en-CA"/>
          </a:p>
        </p:txBody>
      </p:sp>
    </p:spTree>
    <p:extLst>
      <p:ext uri="{BB962C8B-B14F-4D97-AF65-F5344CB8AC3E}">
        <p14:creationId xmlns:p14="http://schemas.microsoft.com/office/powerpoint/2010/main" val="227473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C5E3D-B928-4916-AAA4-019C5BB61664}" type="datetimeFigureOut">
              <a:rPr lang="en-CA" smtClean="0"/>
              <a:t>2018-10-26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382CF-7432-424C-8E84-B2F42AA6DC5A}" type="slidenum">
              <a:rPr lang="en-CA" smtClean="0"/>
              <a:t>‹#›</a:t>
            </a:fld>
            <a:endParaRPr lang="en-CA"/>
          </a:p>
        </p:txBody>
      </p:sp>
    </p:spTree>
    <p:extLst>
      <p:ext uri="{BB962C8B-B14F-4D97-AF65-F5344CB8AC3E}">
        <p14:creationId xmlns:p14="http://schemas.microsoft.com/office/powerpoint/2010/main" val="40049705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0D61-AEAE-470E-9EE8-B5082CC555E0}"/>
              </a:ext>
            </a:extLst>
          </p:cNvPr>
          <p:cNvSpPr>
            <a:spLocks noGrp="1"/>
          </p:cNvSpPr>
          <p:nvPr>
            <p:ph type="ctrTitle"/>
          </p:nvPr>
        </p:nvSpPr>
        <p:spPr>
          <a:xfrm>
            <a:off x="1436914" y="1600200"/>
            <a:ext cx="9144000" cy="1229406"/>
          </a:xfrm>
        </p:spPr>
        <p:txBody>
          <a:bodyPr/>
          <a:lstStyle/>
          <a:p>
            <a:r>
              <a:rPr lang="en-CA" dirty="0">
                <a:solidFill>
                  <a:srgbClr val="FFFF00"/>
                </a:solidFill>
              </a:rPr>
              <a:t>Victor Reader Trek</a:t>
            </a:r>
          </a:p>
        </p:txBody>
      </p:sp>
      <p:pic>
        <p:nvPicPr>
          <p:cNvPr id="5" name="Picture 4" descr="Logo of Canadian Assistive Technologies.  It is magnificent.">
            <a:extLst>
              <a:ext uri="{FF2B5EF4-FFF2-40B4-BE49-F238E27FC236}">
                <a16:creationId xmlns:a16="http://schemas.microsoft.com/office/drawing/2014/main" id="{D77E7B37-BFB2-478B-A29F-B6E894C2C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88664" cy="1466088"/>
          </a:xfrm>
          <a:prstGeom prst="rect">
            <a:avLst/>
          </a:prstGeom>
        </p:spPr>
      </p:pic>
      <p:pic>
        <p:nvPicPr>
          <p:cNvPr id="7" name="Picture 6" descr="The Humanware logo.  Manuacturer of the Victor Reader Trek.">
            <a:extLst>
              <a:ext uri="{FF2B5EF4-FFF2-40B4-BE49-F238E27FC236}">
                <a16:creationId xmlns:a16="http://schemas.microsoft.com/office/drawing/2014/main" id="{6FE1A282-EAC3-4E37-A63F-DD26DDCD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1466574"/>
          </a:xfrm>
          <a:prstGeom prst="rect">
            <a:avLst/>
          </a:prstGeom>
        </p:spPr>
      </p:pic>
      <p:pic>
        <p:nvPicPr>
          <p:cNvPr id="8" name="Picture 7" descr="Picture of the front face of the Victor Trek showing the three function keys at the top, the numeric keypad in the middle the sleep button below that and the rewind, play/pause and fast forward buttons on the bottom.">
            <a:extLst>
              <a:ext uri="{FF2B5EF4-FFF2-40B4-BE49-F238E27FC236}">
                <a16:creationId xmlns:a16="http://schemas.microsoft.com/office/drawing/2014/main" id="{87720DF2-B08E-462E-9C25-59056CE05640}"/>
              </a:ext>
            </a:extLst>
          </p:cNvPr>
          <p:cNvPicPr>
            <a:picLocks noChangeAspect="1"/>
          </p:cNvPicPr>
          <p:nvPr/>
        </p:nvPicPr>
        <p:blipFill>
          <a:blip r:embed="rId4"/>
          <a:stretch>
            <a:fillRect/>
          </a:stretch>
        </p:blipFill>
        <p:spPr>
          <a:xfrm>
            <a:off x="5062638" y="3020413"/>
            <a:ext cx="2066723" cy="3560373"/>
          </a:xfrm>
          <a:prstGeom prst="rect">
            <a:avLst/>
          </a:prstGeom>
        </p:spPr>
      </p:pic>
      <p:pic>
        <p:nvPicPr>
          <p:cNvPr id="9" name="Picture 8" descr="Picture of the Trek's left side showing the power and volume up and down buttons">
            <a:extLst>
              <a:ext uri="{FF2B5EF4-FFF2-40B4-BE49-F238E27FC236}">
                <a16:creationId xmlns:a16="http://schemas.microsoft.com/office/drawing/2014/main" id="{43DF98D0-3C71-4C52-A360-2F67E74697B7}"/>
              </a:ext>
            </a:extLst>
          </p:cNvPr>
          <p:cNvPicPr>
            <a:picLocks noChangeAspect="1"/>
          </p:cNvPicPr>
          <p:nvPr/>
        </p:nvPicPr>
        <p:blipFill>
          <a:blip r:embed="rId5"/>
          <a:stretch>
            <a:fillRect/>
          </a:stretch>
        </p:blipFill>
        <p:spPr>
          <a:xfrm>
            <a:off x="2685903" y="2953351"/>
            <a:ext cx="865707" cy="3694496"/>
          </a:xfrm>
          <a:prstGeom prst="rect">
            <a:avLst/>
          </a:prstGeom>
        </p:spPr>
      </p:pic>
      <p:pic>
        <p:nvPicPr>
          <p:cNvPr id="10" name="Picture 9" descr="A picture of the right side of the Trek with the power button and he headphone jack.">
            <a:extLst>
              <a:ext uri="{FF2B5EF4-FFF2-40B4-BE49-F238E27FC236}">
                <a16:creationId xmlns:a16="http://schemas.microsoft.com/office/drawing/2014/main" id="{75D10D17-50AB-42DD-97FE-7874F9091625}"/>
              </a:ext>
            </a:extLst>
          </p:cNvPr>
          <p:cNvPicPr>
            <a:picLocks noChangeAspect="1"/>
          </p:cNvPicPr>
          <p:nvPr/>
        </p:nvPicPr>
        <p:blipFill>
          <a:blip r:embed="rId6"/>
          <a:stretch>
            <a:fillRect/>
          </a:stretch>
        </p:blipFill>
        <p:spPr>
          <a:xfrm>
            <a:off x="8634945" y="3032606"/>
            <a:ext cx="999831" cy="3615241"/>
          </a:xfrm>
          <a:prstGeom prst="rect">
            <a:avLst/>
          </a:prstGeom>
        </p:spPr>
      </p:pic>
    </p:spTree>
    <p:extLst>
      <p:ext uri="{BB962C8B-B14F-4D97-AF65-F5344CB8AC3E}">
        <p14:creationId xmlns:p14="http://schemas.microsoft.com/office/powerpoint/2010/main" val="229139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Supported Languages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3575957" y="2113844"/>
            <a:ext cx="5040085" cy="3970318"/>
          </a:xfrm>
          <a:prstGeom prst="rect">
            <a:avLst/>
          </a:prstGeom>
          <a:noFill/>
        </p:spPr>
        <p:txBody>
          <a:bodyPr wrap="square" rtlCol="0">
            <a:spAutoFit/>
          </a:bodyPr>
          <a:lstStyle/>
          <a:p>
            <a:pPr algn="ctr"/>
            <a:r>
              <a:rPr lang="en-CA" dirty="0">
                <a:solidFill>
                  <a:srgbClr val="FFFF00"/>
                </a:solidFill>
              </a:rPr>
              <a:t>English</a:t>
            </a:r>
          </a:p>
          <a:p>
            <a:pPr algn="ctr"/>
            <a:r>
              <a:rPr lang="en-CA" dirty="0">
                <a:solidFill>
                  <a:srgbClr val="FFFF00"/>
                </a:solidFill>
              </a:rPr>
              <a:t>French</a:t>
            </a:r>
          </a:p>
          <a:p>
            <a:pPr algn="ctr"/>
            <a:r>
              <a:rPr lang="en-CA" dirty="0">
                <a:solidFill>
                  <a:srgbClr val="FFFF00"/>
                </a:solidFill>
              </a:rPr>
              <a:t>German</a:t>
            </a:r>
          </a:p>
          <a:p>
            <a:pPr algn="ctr"/>
            <a:r>
              <a:rPr lang="en-CA" dirty="0">
                <a:solidFill>
                  <a:srgbClr val="FFFF00"/>
                </a:solidFill>
              </a:rPr>
              <a:t>Danish</a:t>
            </a:r>
          </a:p>
          <a:p>
            <a:pPr algn="ctr"/>
            <a:r>
              <a:rPr lang="en-CA" dirty="0">
                <a:solidFill>
                  <a:srgbClr val="FFFF00"/>
                </a:solidFill>
              </a:rPr>
              <a:t>Dutch</a:t>
            </a:r>
            <a:br>
              <a:rPr lang="en-CA" dirty="0">
                <a:solidFill>
                  <a:srgbClr val="FFFF00"/>
                </a:solidFill>
              </a:rPr>
            </a:br>
            <a:r>
              <a:rPr lang="en-CA" dirty="0">
                <a:solidFill>
                  <a:srgbClr val="FFFF00"/>
                </a:solidFill>
              </a:rPr>
              <a:t>Flemish</a:t>
            </a:r>
          </a:p>
          <a:p>
            <a:pPr algn="ctr"/>
            <a:r>
              <a:rPr lang="en-CA" dirty="0">
                <a:solidFill>
                  <a:srgbClr val="FFFF00"/>
                </a:solidFill>
              </a:rPr>
              <a:t>Norwegian</a:t>
            </a:r>
          </a:p>
          <a:p>
            <a:pPr algn="ctr"/>
            <a:r>
              <a:rPr lang="en-CA" dirty="0">
                <a:solidFill>
                  <a:srgbClr val="FFFF00"/>
                </a:solidFill>
              </a:rPr>
              <a:t>Polish</a:t>
            </a:r>
          </a:p>
          <a:p>
            <a:pPr algn="ctr"/>
            <a:r>
              <a:rPr lang="en-CA" dirty="0">
                <a:solidFill>
                  <a:srgbClr val="FFFF00"/>
                </a:solidFill>
              </a:rPr>
              <a:t>Russian</a:t>
            </a:r>
          </a:p>
          <a:p>
            <a:pPr algn="ctr"/>
            <a:r>
              <a:rPr lang="en-CA" dirty="0">
                <a:solidFill>
                  <a:srgbClr val="FFFF00"/>
                </a:solidFill>
              </a:rPr>
              <a:t>Spanish</a:t>
            </a:r>
          </a:p>
          <a:p>
            <a:pPr algn="ctr"/>
            <a:r>
              <a:rPr lang="en-CA" dirty="0">
                <a:solidFill>
                  <a:srgbClr val="FFFF00"/>
                </a:solidFill>
              </a:rPr>
              <a:t>Swedish</a:t>
            </a:r>
          </a:p>
          <a:p>
            <a:pPr algn="ctr"/>
            <a:endParaRPr lang="en-CA" dirty="0">
              <a:solidFill>
                <a:srgbClr val="FFFF00"/>
              </a:solidFill>
            </a:endParaRPr>
          </a:p>
          <a:p>
            <a:pPr algn="ctr"/>
            <a:r>
              <a:rPr lang="en-CA" dirty="0">
                <a:solidFill>
                  <a:srgbClr val="FFFF00"/>
                </a:solidFill>
              </a:rPr>
              <a:t>In various combinations depending on the country</a:t>
            </a:r>
          </a:p>
          <a:p>
            <a:endParaRPr lang="en-CA" dirty="0">
              <a:solidFill>
                <a:srgbClr val="FFFF00"/>
              </a:solidFill>
            </a:endParaRPr>
          </a:p>
        </p:txBody>
      </p:sp>
    </p:spTree>
    <p:extLst>
      <p:ext uri="{BB962C8B-B14F-4D97-AF65-F5344CB8AC3E}">
        <p14:creationId xmlns:p14="http://schemas.microsoft.com/office/powerpoint/2010/main" val="419711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Modes of Use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683100"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Offline Bookshelf Mode – Working with content on the internal memory, SD card or USB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drive such as DAISY Books, audiobooks, music files, Word docs and podcasts.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Arial" panose="020B0604020202020204" pitchFamily="34" charset="0"/>
                <a:ea typeface="Times New Roman" panose="02020603050405020304" pitchFamily="18" charset="0"/>
              </a:rPr>
              <a:t>Online Bookshelf Mode – Working with internet based content such as internet radio stations,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Arial" panose="020B0604020202020204" pitchFamily="34" charset="0"/>
                <a:ea typeface="Times New Roman" panose="02020603050405020304" pitchFamily="18" charset="0"/>
              </a:rPr>
              <a:t>downloading podcasts, using Wikipedia and Wiktionary text lookup features.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Arial" panose="020B060402020202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Orientation Mode – GPS navigation including creating routes, recording landmarks and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Arial" panose="020B0604020202020204" pitchFamily="34" charset="0"/>
                <a:ea typeface="Times New Roman" panose="02020603050405020304" pitchFamily="18" charset="0"/>
              </a:rPr>
              <a:t>exploring the environment.</a:t>
            </a:r>
            <a:endParaRPr kumimoji="0" lang="en-CA" sz="1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508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Keypad Functions – Online or Offline Bookshelf Mode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882898" cy="3970318"/>
          </a:xfrm>
          <a:prstGeom prst="rect">
            <a:avLst/>
          </a:prstGeom>
          <a:noFill/>
        </p:spPr>
        <p:txBody>
          <a:bodyPr wrap="none" rtlCol="0">
            <a:spAutoFit/>
          </a:bodyPr>
          <a:lstStyle/>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1</a:t>
            </a:r>
            <a:r>
              <a:rPr lang="en-GB" dirty="0">
                <a:solidFill>
                  <a:srgbClr val="FFFF00"/>
                </a:solidFill>
                <a:latin typeface="Arial" panose="020B0604020202020204" pitchFamily="34" charset="0"/>
                <a:ea typeface="Times New Roman" panose="02020603050405020304" pitchFamily="18" charset="0"/>
              </a:rPr>
              <a:t>- Bookshelf selection / open inbuilt user guide</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2</a:t>
            </a:r>
            <a:r>
              <a:rPr lang="en-GB" dirty="0">
                <a:solidFill>
                  <a:srgbClr val="FFFF00"/>
                </a:solidFill>
                <a:latin typeface="Arial" panose="020B0604020202020204" pitchFamily="34" charset="0"/>
                <a:ea typeface="Times New Roman" panose="02020603050405020304" pitchFamily="18" charset="0"/>
              </a:rPr>
              <a:t>- Go up a navigation level</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3</a:t>
            </a:r>
            <a:r>
              <a:rPr lang="en-GB" dirty="0">
                <a:solidFill>
                  <a:srgbClr val="FFFF00"/>
                </a:solidFill>
                <a:latin typeface="Arial" panose="020B0604020202020204" pitchFamily="34" charset="0"/>
                <a:ea typeface="Times New Roman" panose="02020603050405020304" pitchFamily="18" charset="0"/>
              </a:rPr>
              <a:t>- Copy/delete book from SD card</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4</a:t>
            </a:r>
            <a:r>
              <a:rPr lang="en-GB" dirty="0">
                <a:solidFill>
                  <a:srgbClr val="FFFF00"/>
                </a:solidFill>
                <a:latin typeface="Arial" panose="020B0604020202020204" pitchFamily="34" charset="0"/>
                <a:ea typeface="Times New Roman" panose="02020603050405020304" pitchFamily="18" charset="0"/>
              </a:rPr>
              <a:t>- Move backward an element (at chosen navigation level)</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5</a:t>
            </a:r>
            <a:r>
              <a:rPr lang="en-GB" dirty="0">
                <a:solidFill>
                  <a:srgbClr val="FFFF00"/>
                </a:solidFill>
                <a:latin typeface="Arial" panose="020B0604020202020204" pitchFamily="34" charset="0"/>
                <a:ea typeface="Times New Roman" panose="02020603050405020304" pitchFamily="18" charset="0"/>
              </a:rPr>
              <a:t>- Where Am I - announce current reading position</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6</a:t>
            </a:r>
            <a:r>
              <a:rPr lang="en-GB" dirty="0">
                <a:solidFill>
                  <a:srgbClr val="FFFF00"/>
                </a:solidFill>
                <a:latin typeface="Arial" panose="020B0604020202020204" pitchFamily="34" charset="0"/>
                <a:ea typeface="Times New Roman" panose="02020603050405020304" pitchFamily="18" charset="0"/>
              </a:rPr>
              <a:t>- Move forward an element (at chosen navigation level)</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7</a:t>
            </a:r>
            <a:r>
              <a:rPr lang="en-GB" dirty="0">
                <a:solidFill>
                  <a:srgbClr val="FFFF00"/>
                </a:solidFill>
                <a:latin typeface="Arial" panose="020B0604020202020204" pitchFamily="34" charset="0"/>
                <a:ea typeface="Times New Roman" panose="02020603050405020304" pitchFamily="18" charset="0"/>
              </a:rPr>
              <a:t>- Player configuration menu / toggle TTS voice</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8</a:t>
            </a:r>
            <a:r>
              <a:rPr lang="en-GB" dirty="0">
                <a:solidFill>
                  <a:srgbClr val="FFFF00"/>
                </a:solidFill>
                <a:latin typeface="Arial" panose="020B0604020202020204" pitchFamily="34" charset="0"/>
                <a:ea typeface="Times New Roman" panose="02020603050405020304" pitchFamily="18" charset="0"/>
              </a:rPr>
              <a:t>- Go down a navigation level</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9</a:t>
            </a:r>
            <a:r>
              <a:rPr lang="en-GB" dirty="0">
                <a:solidFill>
                  <a:srgbClr val="FFFF00"/>
                </a:solidFill>
                <a:latin typeface="Arial" panose="020B0604020202020204" pitchFamily="34" charset="0"/>
                <a:ea typeface="Times New Roman" panose="02020603050405020304" pitchFamily="18" charset="0"/>
              </a:rPr>
              <a:t>- Shuffle mode for music / Switch playback mode (toggle between text-to-speech, </a:t>
            </a:r>
            <a:br>
              <a:rPr lang="en-GB" dirty="0">
                <a:solidFill>
                  <a:srgbClr val="FFFF00"/>
                </a:solidFill>
                <a:latin typeface="Arial" panose="020B0604020202020204" pitchFamily="34" charset="0"/>
                <a:ea typeface="Times New Roman" panose="02020603050405020304" pitchFamily="18" charset="0"/>
              </a:rPr>
            </a:br>
            <a:r>
              <a:rPr lang="en-GB" dirty="0">
                <a:solidFill>
                  <a:srgbClr val="FFFF00"/>
                </a:solidFill>
                <a:latin typeface="Arial" panose="020B0604020202020204" pitchFamily="34" charset="0"/>
                <a:ea typeface="Times New Roman" panose="02020603050405020304" pitchFamily="18" charset="0"/>
              </a:rPr>
              <a:t>	and recorded DAISY) /</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a:t>
            </a:r>
            <a:r>
              <a:rPr lang="en-GB" dirty="0">
                <a:solidFill>
                  <a:srgbClr val="FFFF00"/>
                </a:solidFill>
                <a:latin typeface="Arial" panose="020B0604020202020204" pitchFamily="34" charset="0"/>
                <a:ea typeface="Times New Roman" panose="02020603050405020304" pitchFamily="18" charset="0"/>
              </a:rPr>
              <a:t>- Cancel/interrupt an operation</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0</a:t>
            </a:r>
            <a:r>
              <a:rPr lang="en-GB" dirty="0">
                <a:solidFill>
                  <a:srgbClr val="FFFF00"/>
                </a:solidFill>
                <a:latin typeface="Arial" panose="020B0604020202020204" pitchFamily="34" charset="0"/>
                <a:ea typeface="Times New Roman" panose="02020603050405020304" pitchFamily="18" charset="0"/>
              </a:rPr>
              <a:t>- Information key – provides information about current book and Trek device information</a:t>
            </a:r>
            <a:br>
              <a:rPr lang="en-GB" dirty="0">
                <a:solidFill>
                  <a:srgbClr val="FFFF00"/>
                </a:solidFill>
                <a:latin typeface="Arial" panose="020B0604020202020204" pitchFamily="34" charset="0"/>
                <a:ea typeface="Times New Roman" panose="02020603050405020304" pitchFamily="18" charset="0"/>
              </a:rPr>
            </a:br>
            <a:r>
              <a:rPr lang="en-GB" dirty="0">
                <a:solidFill>
                  <a:srgbClr val="FFFF00"/>
                </a:solidFill>
                <a:latin typeface="Arial" panose="020B0604020202020204" pitchFamily="34" charset="0"/>
                <a:ea typeface="Times New Roman" panose="02020603050405020304" pitchFamily="18" charset="0"/>
              </a:rPr>
              <a:t>	 / Key Describer mode</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a:t>
            </a:r>
            <a:r>
              <a:rPr lang="en-GB" b="1" dirty="0">
                <a:solidFill>
                  <a:srgbClr val="FFFF00"/>
                </a:solidFill>
                <a:latin typeface="Arial" panose="020B0604020202020204" pitchFamily="34" charset="0"/>
                <a:ea typeface="Times New Roman" panose="02020603050405020304" pitchFamily="18" charset="0"/>
              </a:rPr>
              <a:t>Key #</a:t>
            </a:r>
            <a:r>
              <a:rPr lang="en-GB" dirty="0">
                <a:solidFill>
                  <a:srgbClr val="FFFF00"/>
                </a:solidFill>
                <a:latin typeface="Arial" panose="020B0604020202020204" pitchFamily="34" charset="0"/>
                <a:ea typeface="Times New Roman" panose="02020603050405020304" pitchFamily="18" charset="0"/>
              </a:rPr>
              <a:t>-</a:t>
            </a:r>
            <a:r>
              <a:rPr lang="en-GB" b="1" dirty="0">
                <a:solidFill>
                  <a:srgbClr val="FFFF00"/>
                </a:solidFill>
                <a:latin typeface="Arial" panose="020B0604020202020204" pitchFamily="34" charset="0"/>
                <a:ea typeface="Times New Roman" panose="02020603050405020304" pitchFamily="18" charset="0"/>
              </a:rPr>
              <a:t> </a:t>
            </a:r>
            <a:r>
              <a:rPr lang="en-GB" dirty="0">
                <a:solidFill>
                  <a:srgbClr val="FFFF00"/>
                </a:solidFill>
                <a:latin typeface="Arial" panose="020B0604020202020204" pitchFamily="34" charset="0"/>
                <a:ea typeface="Times New Roman" panose="02020603050405020304" pitchFamily="18" charset="0"/>
              </a:rPr>
              <a:t>Confirm an operation/start playback</a:t>
            </a:r>
            <a:endParaRPr lang="en-CA"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441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Keypad Functions – Orientation Mode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279072" y="2052965"/>
            <a:ext cx="9762801" cy="3970318"/>
          </a:xfrm>
          <a:prstGeom prst="rect">
            <a:avLst/>
          </a:prstGeom>
          <a:noFill/>
        </p:spPr>
        <p:txBody>
          <a:bodyPr wrap="none" rtlCol="0">
            <a:spAutoFit/>
          </a:bodyPr>
          <a:lstStyle/>
          <a:p>
            <a:r>
              <a:rPr lang="en-GB" dirty="0">
                <a:solidFill>
                  <a:srgbClr val="FFFF00"/>
                </a:solidFill>
              </a:rPr>
              <a:t>• </a:t>
            </a:r>
            <a:r>
              <a:rPr lang="en-GB" b="1" dirty="0">
                <a:solidFill>
                  <a:srgbClr val="FFFF00"/>
                </a:solidFill>
              </a:rPr>
              <a:t>Key 1</a:t>
            </a:r>
            <a:r>
              <a:rPr lang="en-GB" dirty="0">
                <a:solidFill>
                  <a:srgbClr val="FFFF00"/>
                </a:solidFill>
              </a:rPr>
              <a:t>- Open inbuilt user guide</a:t>
            </a:r>
            <a:endParaRPr lang="en-CA" dirty="0">
              <a:solidFill>
                <a:srgbClr val="FFFF00"/>
              </a:solidFill>
            </a:endParaRPr>
          </a:p>
          <a:p>
            <a:r>
              <a:rPr lang="en-GB" dirty="0">
                <a:solidFill>
                  <a:srgbClr val="FFFF00"/>
                </a:solidFill>
              </a:rPr>
              <a:t>• </a:t>
            </a:r>
            <a:r>
              <a:rPr lang="en-GB" b="1" dirty="0">
                <a:solidFill>
                  <a:srgbClr val="FFFF00"/>
                </a:solidFill>
              </a:rPr>
              <a:t>Key 2</a:t>
            </a:r>
            <a:r>
              <a:rPr lang="en-GB" dirty="0">
                <a:solidFill>
                  <a:srgbClr val="FFFF00"/>
                </a:solidFill>
              </a:rPr>
              <a:t>- Go up a navigation level</a:t>
            </a:r>
            <a:endParaRPr lang="en-CA" dirty="0">
              <a:solidFill>
                <a:srgbClr val="FFFF00"/>
              </a:solidFill>
            </a:endParaRPr>
          </a:p>
          <a:p>
            <a:r>
              <a:rPr lang="en-GB" dirty="0">
                <a:solidFill>
                  <a:srgbClr val="FFFF00"/>
                </a:solidFill>
              </a:rPr>
              <a:t>• </a:t>
            </a:r>
            <a:r>
              <a:rPr lang="en-GB" b="1" dirty="0">
                <a:solidFill>
                  <a:srgbClr val="FFFF00"/>
                </a:solidFill>
              </a:rPr>
              <a:t>Key 3</a:t>
            </a:r>
            <a:r>
              <a:rPr lang="en-GB" dirty="0">
                <a:solidFill>
                  <a:srgbClr val="FFFF00"/>
                </a:solidFill>
              </a:rPr>
              <a:t>- Open landmarks / routes settings</a:t>
            </a:r>
            <a:endParaRPr lang="en-CA" dirty="0">
              <a:solidFill>
                <a:srgbClr val="FFFF00"/>
              </a:solidFill>
            </a:endParaRPr>
          </a:p>
          <a:p>
            <a:r>
              <a:rPr lang="en-GB" dirty="0">
                <a:solidFill>
                  <a:srgbClr val="FFFF00"/>
                </a:solidFill>
              </a:rPr>
              <a:t>• </a:t>
            </a:r>
            <a:r>
              <a:rPr lang="en-GB" b="1" dirty="0">
                <a:solidFill>
                  <a:srgbClr val="FFFF00"/>
                </a:solidFill>
              </a:rPr>
              <a:t>Key 4</a:t>
            </a:r>
            <a:r>
              <a:rPr lang="en-GB" dirty="0">
                <a:solidFill>
                  <a:srgbClr val="FFFF00"/>
                </a:solidFill>
              </a:rPr>
              <a:t>- Move back to the previous item in a list (</a:t>
            </a:r>
            <a:r>
              <a:rPr lang="en-GB" dirty="0" err="1">
                <a:solidFill>
                  <a:srgbClr val="FFFF00"/>
                </a:solidFill>
              </a:rPr>
              <a:t>eg.</a:t>
            </a:r>
            <a:r>
              <a:rPr lang="en-GB" dirty="0">
                <a:solidFill>
                  <a:srgbClr val="FFFF00"/>
                </a:solidFill>
              </a:rPr>
              <a:t> routes or landmarks list)</a:t>
            </a:r>
            <a:endParaRPr lang="en-CA" dirty="0">
              <a:solidFill>
                <a:srgbClr val="FFFF00"/>
              </a:solidFill>
            </a:endParaRPr>
          </a:p>
          <a:p>
            <a:r>
              <a:rPr lang="en-GB" dirty="0">
                <a:solidFill>
                  <a:srgbClr val="FFFF00"/>
                </a:solidFill>
              </a:rPr>
              <a:t>• </a:t>
            </a:r>
            <a:r>
              <a:rPr lang="en-GB" b="1" dirty="0">
                <a:solidFill>
                  <a:srgbClr val="FFFF00"/>
                </a:solidFill>
              </a:rPr>
              <a:t>Key 5</a:t>
            </a:r>
            <a:r>
              <a:rPr lang="en-GB" dirty="0">
                <a:solidFill>
                  <a:srgbClr val="FFFF00"/>
                </a:solidFill>
              </a:rPr>
              <a:t>- Where Am I – announce information about current GPS position / What’s Around </a:t>
            </a:r>
          </a:p>
          <a:p>
            <a:r>
              <a:rPr lang="en-GB" dirty="0">
                <a:solidFill>
                  <a:srgbClr val="FFFF00"/>
                </a:solidFill>
              </a:rPr>
              <a:t>	– lists landmarks and POIs in current vicinity</a:t>
            </a:r>
            <a:endParaRPr lang="en-CA" dirty="0">
              <a:solidFill>
                <a:srgbClr val="FFFF00"/>
              </a:solidFill>
            </a:endParaRPr>
          </a:p>
          <a:p>
            <a:r>
              <a:rPr lang="en-GB" dirty="0">
                <a:solidFill>
                  <a:srgbClr val="FFFF00"/>
                </a:solidFill>
              </a:rPr>
              <a:t>• </a:t>
            </a:r>
            <a:r>
              <a:rPr lang="en-GB" b="1" dirty="0">
                <a:solidFill>
                  <a:srgbClr val="FFFF00"/>
                </a:solidFill>
              </a:rPr>
              <a:t>Key 6</a:t>
            </a:r>
            <a:r>
              <a:rPr lang="en-GB" dirty="0">
                <a:solidFill>
                  <a:srgbClr val="FFFF00"/>
                </a:solidFill>
              </a:rPr>
              <a:t>- Move forward to the next item in a list (</a:t>
            </a:r>
            <a:r>
              <a:rPr lang="en-GB" dirty="0" err="1">
                <a:solidFill>
                  <a:srgbClr val="FFFF00"/>
                </a:solidFill>
              </a:rPr>
              <a:t>eg.</a:t>
            </a:r>
            <a:r>
              <a:rPr lang="en-GB" dirty="0">
                <a:solidFill>
                  <a:srgbClr val="FFFF00"/>
                </a:solidFill>
              </a:rPr>
              <a:t> routes or landmarks list) / Toggle open area lock</a:t>
            </a:r>
            <a:endParaRPr lang="en-CA" dirty="0">
              <a:solidFill>
                <a:srgbClr val="FFFF00"/>
              </a:solidFill>
            </a:endParaRPr>
          </a:p>
          <a:p>
            <a:r>
              <a:rPr lang="en-GB" dirty="0">
                <a:solidFill>
                  <a:srgbClr val="FFFF00"/>
                </a:solidFill>
              </a:rPr>
              <a:t>• </a:t>
            </a:r>
            <a:r>
              <a:rPr lang="en-GB" b="1" dirty="0">
                <a:solidFill>
                  <a:srgbClr val="FFFF00"/>
                </a:solidFill>
              </a:rPr>
              <a:t>Key 7</a:t>
            </a:r>
            <a:r>
              <a:rPr lang="en-GB" dirty="0">
                <a:solidFill>
                  <a:srgbClr val="FFFF00"/>
                </a:solidFill>
              </a:rPr>
              <a:t>- Settings menu</a:t>
            </a:r>
            <a:endParaRPr lang="en-CA" dirty="0">
              <a:solidFill>
                <a:srgbClr val="FFFF00"/>
              </a:solidFill>
            </a:endParaRPr>
          </a:p>
          <a:p>
            <a:r>
              <a:rPr lang="en-GB" dirty="0">
                <a:solidFill>
                  <a:srgbClr val="FFFF00"/>
                </a:solidFill>
              </a:rPr>
              <a:t>• </a:t>
            </a:r>
            <a:r>
              <a:rPr lang="en-GB" b="1" dirty="0">
                <a:solidFill>
                  <a:srgbClr val="FFFF00"/>
                </a:solidFill>
              </a:rPr>
              <a:t>Key 8</a:t>
            </a:r>
            <a:r>
              <a:rPr lang="en-GB" dirty="0">
                <a:solidFill>
                  <a:srgbClr val="FFFF00"/>
                </a:solidFill>
              </a:rPr>
              <a:t>- Go down a navigation level</a:t>
            </a:r>
            <a:endParaRPr lang="en-CA" dirty="0">
              <a:solidFill>
                <a:srgbClr val="FFFF00"/>
              </a:solidFill>
            </a:endParaRPr>
          </a:p>
          <a:p>
            <a:r>
              <a:rPr lang="en-GB" dirty="0">
                <a:solidFill>
                  <a:srgbClr val="FFFF00"/>
                </a:solidFill>
              </a:rPr>
              <a:t>• </a:t>
            </a:r>
            <a:r>
              <a:rPr lang="en-GB" b="1" dirty="0">
                <a:solidFill>
                  <a:srgbClr val="FFFF00"/>
                </a:solidFill>
              </a:rPr>
              <a:t>Key 9</a:t>
            </a:r>
            <a:r>
              <a:rPr lang="en-GB" dirty="0">
                <a:solidFill>
                  <a:srgbClr val="FFFF00"/>
                </a:solidFill>
              </a:rPr>
              <a:t>- Activate Backtrack function</a:t>
            </a:r>
            <a:endParaRPr lang="en-CA" dirty="0">
              <a:solidFill>
                <a:srgbClr val="FFFF00"/>
              </a:solidFill>
            </a:endParaRPr>
          </a:p>
          <a:p>
            <a:r>
              <a:rPr lang="en-GB" dirty="0">
                <a:solidFill>
                  <a:srgbClr val="FFFF00"/>
                </a:solidFill>
              </a:rPr>
              <a:t>• </a:t>
            </a:r>
            <a:r>
              <a:rPr lang="en-GB" b="1" dirty="0">
                <a:solidFill>
                  <a:srgbClr val="FFFF00"/>
                </a:solidFill>
              </a:rPr>
              <a:t>Key *</a:t>
            </a:r>
            <a:r>
              <a:rPr lang="en-GB" dirty="0">
                <a:solidFill>
                  <a:srgbClr val="FFFF00"/>
                </a:solidFill>
              </a:rPr>
              <a:t>- Deactivate route and return to general Explore mode</a:t>
            </a:r>
            <a:endParaRPr lang="en-CA" dirty="0">
              <a:solidFill>
                <a:srgbClr val="FFFF00"/>
              </a:solidFill>
            </a:endParaRPr>
          </a:p>
          <a:p>
            <a:r>
              <a:rPr lang="en-GB" dirty="0">
                <a:solidFill>
                  <a:srgbClr val="FFFF00"/>
                </a:solidFill>
              </a:rPr>
              <a:t>• </a:t>
            </a:r>
            <a:r>
              <a:rPr lang="en-GB" b="1" dirty="0">
                <a:solidFill>
                  <a:srgbClr val="FFFF00"/>
                </a:solidFill>
              </a:rPr>
              <a:t>Key 0</a:t>
            </a:r>
            <a:r>
              <a:rPr lang="en-GB" dirty="0">
                <a:solidFill>
                  <a:srgbClr val="FFFF00"/>
                </a:solidFill>
              </a:rPr>
              <a:t>- Information key – provides information about state of the system and Trek device information</a:t>
            </a:r>
            <a:br>
              <a:rPr lang="en-GB" dirty="0">
                <a:solidFill>
                  <a:srgbClr val="FFFF00"/>
                </a:solidFill>
              </a:rPr>
            </a:br>
            <a:r>
              <a:rPr lang="en-GB" dirty="0">
                <a:solidFill>
                  <a:srgbClr val="FFFF00"/>
                </a:solidFill>
              </a:rPr>
              <a:t>	 / Key Describer mode</a:t>
            </a:r>
            <a:endParaRPr lang="en-CA" dirty="0">
              <a:solidFill>
                <a:srgbClr val="FFFF00"/>
              </a:solidFill>
            </a:endParaRPr>
          </a:p>
          <a:p>
            <a:r>
              <a:rPr lang="en-GB" dirty="0">
                <a:solidFill>
                  <a:srgbClr val="FFFF00"/>
                </a:solidFill>
              </a:rPr>
              <a:t>• </a:t>
            </a:r>
            <a:r>
              <a:rPr lang="en-GB" b="1" dirty="0">
                <a:solidFill>
                  <a:srgbClr val="FFFF00"/>
                </a:solidFill>
              </a:rPr>
              <a:t>Key #</a:t>
            </a:r>
            <a:r>
              <a:rPr lang="en-GB" dirty="0">
                <a:solidFill>
                  <a:srgbClr val="FFFF00"/>
                </a:solidFill>
              </a:rPr>
              <a:t>-</a:t>
            </a:r>
            <a:r>
              <a:rPr lang="en-GB" b="1" dirty="0">
                <a:solidFill>
                  <a:srgbClr val="FFFF00"/>
                </a:solidFill>
              </a:rPr>
              <a:t> </a:t>
            </a:r>
            <a:r>
              <a:rPr lang="en-GB" dirty="0">
                <a:solidFill>
                  <a:srgbClr val="FFFF00"/>
                </a:solidFill>
              </a:rPr>
              <a:t>Confirm an operation</a:t>
            </a:r>
            <a:endParaRPr lang="en-CA" dirty="0">
              <a:solidFill>
                <a:srgbClr val="FFFF00"/>
              </a:solidFill>
            </a:endParaRPr>
          </a:p>
        </p:txBody>
      </p:sp>
    </p:spTree>
    <p:extLst>
      <p:ext uri="{BB962C8B-B14F-4D97-AF65-F5344CB8AC3E}">
        <p14:creationId xmlns:p14="http://schemas.microsoft.com/office/powerpoint/2010/main" val="388130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Supported File Formats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862322"/>
          </a:xfrm>
          <a:prstGeom prst="rect">
            <a:avLst/>
          </a:prstGeom>
          <a:noFill/>
        </p:spPr>
        <p:txBody>
          <a:bodyPr wrap="square" rtlCol="0">
            <a:spAutoFit/>
          </a:bodyPr>
          <a:lstStyle/>
          <a:p>
            <a:r>
              <a:rPr lang="en-GB" dirty="0">
                <a:solidFill>
                  <a:srgbClr val="FFFF00"/>
                </a:solidFill>
              </a:rPr>
              <a:t>• </a:t>
            </a:r>
            <a:r>
              <a:rPr lang="en-GB" b="1" dirty="0">
                <a:solidFill>
                  <a:srgbClr val="FFFF00"/>
                </a:solidFill>
              </a:rPr>
              <a:t>Talking Book formats</a:t>
            </a:r>
            <a:r>
              <a:rPr lang="en-GB" dirty="0">
                <a:solidFill>
                  <a:srgbClr val="FFFF00"/>
                </a:solidFill>
              </a:rPr>
              <a:t>: DAISY 2, 2.02 , NISO Z39.86 2002,/2005, NIMAS 1.1, unprotected EPUB 2, LGK</a:t>
            </a:r>
            <a:endParaRPr lang="en-CA" dirty="0">
              <a:solidFill>
                <a:srgbClr val="FFFF00"/>
              </a:solidFill>
            </a:endParaRPr>
          </a:p>
          <a:p>
            <a:r>
              <a:rPr lang="en-GB" dirty="0">
                <a:solidFill>
                  <a:srgbClr val="FFFF00"/>
                </a:solidFill>
              </a:rPr>
              <a:t> </a:t>
            </a:r>
            <a:endParaRPr lang="en-CA" dirty="0">
              <a:solidFill>
                <a:srgbClr val="FFFF00"/>
              </a:solidFill>
            </a:endParaRPr>
          </a:p>
          <a:p>
            <a:r>
              <a:rPr lang="en-GB" dirty="0">
                <a:solidFill>
                  <a:srgbClr val="FFFF00"/>
                </a:solidFill>
              </a:rPr>
              <a:t>• </a:t>
            </a:r>
            <a:r>
              <a:rPr lang="en-GB" b="1" dirty="0">
                <a:solidFill>
                  <a:srgbClr val="FFFF00"/>
                </a:solidFill>
              </a:rPr>
              <a:t>Audio codecs</a:t>
            </a:r>
            <a:r>
              <a:rPr lang="en-GB" dirty="0">
                <a:solidFill>
                  <a:srgbClr val="FFFF00"/>
                </a:solidFill>
              </a:rPr>
              <a:t>: AMR-WB+, mp3, MPEG2, mp4, m4a, m4v, OGG </a:t>
            </a:r>
            <a:r>
              <a:rPr lang="en-GB" dirty="0" err="1">
                <a:solidFill>
                  <a:srgbClr val="FFFF00"/>
                </a:solidFill>
              </a:rPr>
              <a:t>Vorbis</a:t>
            </a:r>
            <a:r>
              <a:rPr lang="en-GB" dirty="0">
                <a:solidFill>
                  <a:srgbClr val="FFFF00"/>
                </a:solidFill>
              </a:rPr>
              <a:t>, Wav P.C.M, </a:t>
            </a:r>
            <a:r>
              <a:rPr lang="en-GB" dirty="0" err="1">
                <a:solidFill>
                  <a:srgbClr val="FFFF00"/>
                </a:solidFill>
              </a:rPr>
              <a:t>Speex</a:t>
            </a:r>
            <a:endParaRPr lang="en-CA" dirty="0">
              <a:solidFill>
                <a:srgbClr val="FFFF00"/>
              </a:solidFill>
            </a:endParaRPr>
          </a:p>
          <a:p>
            <a:r>
              <a:rPr lang="en-GB" dirty="0">
                <a:solidFill>
                  <a:srgbClr val="FFFF00"/>
                </a:solidFill>
              </a:rPr>
              <a:t> </a:t>
            </a:r>
            <a:endParaRPr lang="en-CA" dirty="0">
              <a:solidFill>
                <a:srgbClr val="FFFF00"/>
              </a:solidFill>
            </a:endParaRPr>
          </a:p>
          <a:p>
            <a:r>
              <a:rPr lang="en-GB" dirty="0">
                <a:solidFill>
                  <a:srgbClr val="FFFF00"/>
                </a:solidFill>
              </a:rPr>
              <a:t>• </a:t>
            </a:r>
            <a:r>
              <a:rPr lang="en-GB" b="1" dirty="0">
                <a:solidFill>
                  <a:srgbClr val="FFFF00"/>
                </a:solidFill>
              </a:rPr>
              <a:t>All file types / formats</a:t>
            </a:r>
            <a:r>
              <a:rPr lang="en-GB" dirty="0">
                <a:solidFill>
                  <a:srgbClr val="FFFF00"/>
                </a:solidFill>
              </a:rPr>
              <a:t>: 3gp, bra, </a:t>
            </a:r>
            <a:r>
              <a:rPr lang="en-GB" dirty="0" err="1">
                <a:solidFill>
                  <a:srgbClr val="FFFF00"/>
                </a:solidFill>
              </a:rPr>
              <a:t>brf</a:t>
            </a:r>
            <a:r>
              <a:rPr lang="en-GB" dirty="0">
                <a:solidFill>
                  <a:srgbClr val="FFFF00"/>
                </a:solidFill>
              </a:rPr>
              <a:t>, docx, fb2, html, m4a, m4v, mp2, mp3, mp4, mpg, OGG, rtf, SES3, txt, wav, xml, LKF</a:t>
            </a:r>
            <a:endParaRPr lang="en-CA" dirty="0">
              <a:solidFill>
                <a:srgbClr val="FFFF00"/>
              </a:solidFill>
            </a:endParaRPr>
          </a:p>
          <a:p>
            <a:r>
              <a:rPr lang="en-GB" dirty="0">
                <a:solidFill>
                  <a:srgbClr val="FFFF00"/>
                </a:solidFill>
              </a:rPr>
              <a:t> </a:t>
            </a:r>
            <a:endParaRPr lang="en-CA" dirty="0">
              <a:solidFill>
                <a:srgbClr val="FFFF00"/>
              </a:solidFill>
            </a:endParaRPr>
          </a:p>
          <a:p>
            <a:r>
              <a:rPr lang="en-GB" dirty="0">
                <a:solidFill>
                  <a:srgbClr val="FFFF00"/>
                </a:solidFill>
              </a:rPr>
              <a:t>• </a:t>
            </a:r>
            <a:r>
              <a:rPr lang="en-GB" b="1" dirty="0">
                <a:solidFill>
                  <a:srgbClr val="FFFF00"/>
                </a:solidFill>
              </a:rPr>
              <a:t>Recording</a:t>
            </a:r>
            <a:r>
              <a:rPr lang="en-GB" dirty="0">
                <a:solidFill>
                  <a:srgbClr val="FFFF00"/>
                </a:solidFill>
              </a:rPr>
              <a:t>: MP3 16-bit samples at a sampling rate of 44,100Hz with a bit rate of 64, 96 kbps, PCM 16-bit samples at a sampling rate of 44.100Hz</a:t>
            </a:r>
            <a:endParaRPr lang="en-CA" dirty="0">
              <a:solidFill>
                <a:srgbClr val="FFFF00"/>
              </a:solidFill>
            </a:endParaRPr>
          </a:p>
        </p:txBody>
      </p:sp>
    </p:spTree>
    <p:extLst>
      <p:ext uri="{BB962C8B-B14F-4D97-AF65-F5344CB8AC3E}">
        <p14:creationId xmlns:p14="http://schemas.microsoft.com/office/powerpoint/2010/main" val="180149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Global Positioning System (GPS)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Current accuracy of roughly 30 feet</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Accuracy effected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How clear a view of the sky </a:t>
            </a:r>
            <a:r>
              <a:rPr lang="en-CA" dirty="0">
                <a:solidFill>
                  <a:srgbClr val="FFFF00"/>
                </a:solidFill>
                <a:latin typeface="Calibri" panose="020F0502020204030204"/>
              </a:rPr>
              <a:t>the receiver has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lang="en-CA" dirty="0">
                <a:solidFill>
                  <a:srgbClr val="FFFF00"/>
                </a:solidFill>
                <a:latin typeface="Calibri" panose="020F0502020204030204"/>
              </a:rPr>
              <a:t>Obstructions such as tall buildings or overhangs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Position of the satellites being tracked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Number of satellites being tracked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Cloud cover or electrical interference from overhead power lines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Speed of the users movement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Treat GPS as if you’re in the middle of the street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Addresses are typically based on percentages if not hard coded on the map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Support for GLONASS GPS and upcoming support for Galileo GPS</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a map with a pin on a location and a route drawn towards it.">
            <a:extLst>
              <a:ext uri="{FF2B5EF4-FFF2-40B4-BE49-F238E27FC236}">
                <a16:creationId xmlns:a16="http://schemas.microsoft.com/office/drawing/2014/main" id="{80B6688D-E803-41A3-82E6-9D7480551088}"/>
              </a:ext>
            </a:extLst>
          </p:cNvPr>
          <p:cNvPicPr>
            <a:picLocks noChangeAspect="1"/>
          </p:cNvPicPr>
          <p:nvPr/>
        </p:nvPicPr>
        <p:blipFill>
          <a:blip r:embed="rId3"/>
          <a:stretch>
            <a:fillRect/>
          </a:stretch>
        </p:blipFill>
        <p:spPr>
          <a:xfrm>
            <a:off x="7579178" y="2206468"/>
            <a:ext cx="2800351" cy="1321035"/>
          </a:xfrm>
          <a:prstGeom prst="rect">
            <a:avLst/>
          </a:prstGeom>
        </p:spPr>
      </p:pic>
    </p:spTree>
    <p:extLst>
      <p:ext uri="{BB962C8B-B14F-4D97-AF65-F5344CB8AC3E}">
        <p14:creationId xmlns:p14="http://schemas.microsoft.com/office/powerpoint/2010/main" val="302191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Carrying the Trek</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Shoulder strap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 all functions can generally be performed one-handed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Belt clip included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Lanyard included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Avoid covering the Trek with your hand as this will effect GPS reception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Headphones not recommended for safety reasons – use the external speaker</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a woman with a white cane crossing the street and holding a Trek in her left hand.  Note, she is not using the shoulder strap that's recommended on this very slide.  Someone should tell her.">
            <a:extLst>
              <a:ext uri="{FF2B5EF4-FFF2-40B4-BE49-F238E27FC236}">
                <a16:creationId xmlns:a16="http://schemas.microsoft.com/office/drawing/2014/main" id="{9D44C664-AA5F-4FAE-88B8-197C2DABB538}"/>
              </a:ext>
            </a:extLst>
          </p:cNvPr>
          <p:cNvPicPr>
            <a:picLocks noChangeAspect="1"/>
          </p:cNvPicPr>
          <p:nvPr/>
        </p:nvPicPr>
        <p:blipFill>
          <a:blip r:embed="rId3"/>
          <a:stretch>
            <a:fillRect/>
          </a:stretch>
        </p:blipFill>
        <p:spPr>
          <a:xfrm>
            <a:off x="4930534" y="4465185"/>
            <a:ext cx="3375265" cy="2251302"/>
          </a:xfrm>
          <a:prstGeom prst="rect">
            <a:avLst/>
          </a:prstGeom>
        </p:spPr>
      </p:pic>
    </p:spTree>
    <p:extLst>
      <p:ext uri="{BB962C8B-B14F-4D97-AF65-F5344CB8AC3E}">
        <p14:creationId xmlns:p14="http://schemas.microsoft.com/office/powerpoint/2010/main" val="97643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Power on/off</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Power button, left 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hold 3 seconds.  Unit will beep, vibrate and speak a welcome message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Power down by pressing power 3 seconds.  Unit will beep twice and vibrate twice</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Note:  When Trek is turned off it will not turn on again for approximately 30 seconds.</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side of Trek with arrow pointing to power button.  Top button, left side.">
            <a:extLst>
              <a:ext uri="{FF2B5EF4-FFF2-40B4-BE49-F238E27FC236}">
                <a16:creationId xmlns:a16="http://schemas.microsoft.com/office/drawing/2014/main" id="{93F0F328-B918-4C70-B1BA-FDD39A59F91A}"/>
              </a:ext>
            </a:extLst>
          </p:cNvPr>
          <p:cNvPicPr>
            <a:picLocks noChangeAspect="1"/>
          </p:cNvPicPr>
          <p:nvPr/>
        </p:nvPicPr>
        <p:blipFill>
          <a:blip r:embed="rId3"/>
          <a:stretch>
            <a:fillRect/>
          </a:stretch>
        </p:blipFill>
        <p:spPr>
          <a:xfrm>
            <a:off x="4381499" y="4914067"/>
            <a:ext cx="3935186" cy="1128486"/>
          </a:xfrm>
          <a:prstGeom prst="rect">
            <a:avLst/>
          </a:prstGeom>
        </p:spPr>
      </p:pic>
    </p:spTree>
    <p:extLst>
      <p:ext uri="{BB962C8B-B14F-4D97-AF65-F5344CB8AC3E}">
        <p14:creationId xmlns:p14="http://schemas.microsoft.com/office/powerpoint/2010/main" val="24116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Confirming and Cancelling</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Confirm key – Bottom right key on numeric keypad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Note:  Play pause can also be used to confirm most operations, but in some cases there is a difference using one or the other.  For consistency, encourage to always use the bottom right as the confirm key.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Cancel key – Bottom left key on the numeric keypad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the front face of the Trek with an arrow key pointing to the Cancel key on the bottom left corner of the numeric keypad.">
            <a:extLst>
              <a:ext uri="{FF2B5EF4-FFF2-40B4-BE49-F238E27FC236}">
                <a16:creationId xmlns:a16="http://schemas.microsoft.com/office/drawing/2014/main" id="{D7D0A5AD-067F-4B57-8DC7-28879EFE100D}"/>
              </a:ext>
            </a:extLst>
          </p:cNvPr>
          <p:cNvPicPr>
            <a:picLocks noChangeAspect="1"/>
          </p:cNvPicPr>
          <p:nvPr/>
        </p:nvPicPr>
        <p:blipFill>
          <a:blip r:embed="rId3"/>
          <a:stretch>
            <a:fillRect/>
          </a:stretch>
        </p:blipFill>
        <p:spPr>
          <a:xfrm>
            <a:off x="7255910" y="3626031"/>
            <a:ext cx="1505556" cy="2759529"/>
          </a:xfrm>
          <a:prstGeom prst="rect">
            <a:avLst/>
          </a:prstGeom>
        </p:spPr>
      </p:pic>
    </p:spTree>
    <p:extLst>
      <p:ext uri="{BB962C8B-B14F-4D97-AF65-F5344CB8AC3E}">
        <p14:creationId xmlns:p14="http://schemas.microsoft.com/office/powerpoint/2010/main" val="4165562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Adjusting Volume, Speed etc.</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Cycle through available options with a quick press of the Power button.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Volume up and down controls each setting.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Different options will be presented in different modes.  For example in the Music bookshelf tone and pitch options are replaced with bass and treble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left side of Trek showing the power button and the volume up and down buttons.">
            <a:extLst>
              <a:ext uri="{FF2B5EF4-FFF2-40B4-BE49-F238E27FC236}">
                <a16:creationId xmlns:a16="http://schemas.microsoft.com/office/drawing/2014/main" id="{0FED9E04-19C1-48F5-AAF3-D158A8B7DC7D}"/>
              </a:ext>
            </a:extLst>
          </p:cNvPr>
          <p:cNvPicPr>
            <a:picLocks noChangeAspect="1"/>
          </p:cNvPicPr>
          <p:nvPr/>
        </p:nvPicPr>
        <p:blipFill>
          <a:blip r:embed="rId3"/>
          <a:stretch>
            <a:fillRect/>
          </a:stretch>
        </p:blipFill>
        <p:spPr>
          <a:xfrm>
            <a:off x="3434443" y="4475635"/>
            <a:ext cx="4572000" cy="1311104"/>
          </a:xfrm>
          <a:prstGeom prst="rect">
            <a:avLst/>
          </a:prstGeom>
        </p:spPr>
      </p:pic>
    </p:spTree>
    <p:extLst>
      <p:ext uri="{BB962C8B-B14F-4D97-AF65-F5344CB8AC3E}">
        <p14:creationId xmlns:p14="http://schemas.microsoft.com/office/powerpoint/2010/main" val="154643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 You Get in the Box</a:t>
            </a:r>
          </a:p>
        </p:txBody>
      </p:sp>
      <p:pic>
        <p:nvPicPr>
          <p:cNvPr id="5" name="Content Placeholder 4" descr="Canadian Assistive Technology logo on bottom right of slide  This will appear on each slide.  On subsequent slides this will be marked as a decorative element.">
            <a:extLst>
              <a:ext uri="{FF2B5EF4-FFF2-40B4-BE49-F238E27FC236}">
                <a16:creationId xmlns:a16="http://schemas.microsoft.com/office/drawing/2014/main" id="{A0537B7E-3426-4260-9753-4F9EDA73BE3F}"/>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E4215853-0EDD-4B1E-8CB3-975968B3EA9F}"/>
              </a:ext>
            </a:extLst>
          </p:cNvPr>
          <p:cNvSpPr txBox="1"/>
          <p:nvPr/>
        </p:nvSpPr>
        <p:spPr>
          <a:xfrm>
            <a:off x="1752600" y="2560796"/>
            <a:ext cx="9301843" cy="2585323"/>
          </a:xfrm>
          <a:prstGeom prst="rect">
            <a:avLst/>
          </a:prstGeom>
          <a:noFill/>
        </p:spPr>
        <p:txBody>
          <a:bodyPr wrap="square" rtlCol="0">
            <a:spAutoFit/>
          </a:bodyPr>
          <a:lstStyle/>
          <a:p>
            <a:r>
              <a:rPr lang="en-GB" dirty="0">
                <a:solidFill>
                  <a:srgbClr val="FFFF00"/>
                </a:solidFill>
                <a:latin typeface="Arial" panose="020B0604020202020204" pitchFamily="34" charset="0"/>
                <a:ea typeface="Times New Roman" panose="02020603050405020304" pitchFamily="18" charset="0"/>
              </a:rPr>
              <a:t>• </a:t>
            </a:r>
            <a:r>
              <a:rPr lang="en-GB" dirty="0" err="1">
                <a:solidFill>
                  <a:srgbClr val="FFFF00"/>
                </a:solidFill>
                <a:latin typeface="Arial" panose="020B0604020202020204" pitchFamily="34" charset="0"/>
                <a:ea typeface="Times New Roman" panose="02020603050405020304" pitchFamily="18" charset="0"/>
              </a:rPr>
              <a:t>VictorReader</a:t>
            </a:r>
            <a:r>
              <a:rPr lang="en-GB" dirty="0">
                <a:solidFill>
                  <a:srgbClr val="FFFF00"/>
                </a:solidFill>
                <a:latin typeface="Arial" panose="020B0604020202020204" pitchFamily="34" charset="0"/>
                <a:ea typeface="Times New Roman" panose="02020603050405020304" pitchFamily="18" charset="0"/>
              </a:rPr>
              <a:t> Trek device</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USB cable </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Power adaptor </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Belt clip and lanyard</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Small USB cable for support of thumb drives or cartridges</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Headphones </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Weather resistant carrying case </a:t>
            </a:r>
            <a:endParaRPr lang="en-CA" dirty="0">
              <a:solidFill>
                <a:srgbClr val="FFFF00"/>
              </a:solidFill>
              <a:latin typeface="Times New Roman" panose="02020603050405020304" pitchFamily="18" charset="0"/>
              <a:ea typeface="Times New Roman" panose="02020603050405020304" pitchFamily="18" charset="0"/>
            </a:endParaRPr>
          </a:p>
          <a:p>
            <a:r>
              <a:rPr lang="en-GB" dirty="0">
                <a:solidFill>
                  <a:srgbClr val="FFFF00"/>
                </a:solidFill>
                <a:latin typeface="Arial" panose="020B0604020202020204" pitchFamily="34" charset="0"/>
                <a:ea typeface="Times New Roman" panose="02020603050405020304" pitchFamily="18" charset="0"/>
              </a:rPr>
              <a:t>• Getting started sheet     </a:t>
            </a:r>
            <a:endParaRPr lang="en-CA" dirty="0">
              <a:solidFill>
                <a:srgbClr val="FFFF00"/>
              </a:solidFill>
              <a:latin typeface="Times New Roman" panose="02020603050405020304" pitchFamily="18"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028" name="Picture 4" descr="Picture of a box with a question mark on the size indicating that it is indeed a very mysterious box.">
            <a:extLst>
              <a:ext uri="{FF2B5EF4-FFF2-40B4-BE49-F238E27FC236}">
                <a16:creationId xmlns:a16="http://schemas.microsoft.com/office/drawing/2014/main" id="{EF5075F2-F5AB-444D-900A-F0CF930C5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573" y="2661767"/>
            <a:ext cx="2386013" cy="2484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Key Describer</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Key describer provides information about the keys and their descriptions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Turn on by holding Key 0 until Trek announces “Key describer 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any button to hear it’s description and 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Turn off by holding Key 0 until Trek announces “Key describer off”.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Trek with an arrow pointing to the zero on the numeric keypad.">
            <a:extLst>
              <a:ext uri="{FF2B5EF4-FFF2-40B4-BE49-F238E27FC236}">
                <a16:creationId xmlns:a16="http://schemas.microsoft.com/office/drawing/2014/main" id="{722ED174-5D94-4F16-A79B-E5620C95F3D9}"/>
              </a:ext>
            </a:extLst>
          </p:cNvPr>
          <p:cNvPicPr>
            <a:picLocks noChangeAspect="1"/>
          </p:cNvPicPr>
          <p:nvPr/>
        </p:nvPicPr>
        <p:blipFill>
          <a:blip r:embed="rId3"/>
          <a:stretch>
            <a:fillRect/>
          </a:stretch>
        </p:blipFill>
        <p:spPr>
          <a:xfrm>
            <a:off x="8378556" y="2754086"/>
            <a:ext cx="1781723" cy="3265714"/>
          </a:xfrm>
          <a:prstGeom prst="rect">
            <a:avLst/>
          </a:prstGeom>
        </p:spPr>
      </p:pic>
    </p:spTree>
    <p:extLst>
      <p:ext uri="{BB962C8B-B14F-4D97-AF65-F5344CB8AC3E}">
        <p14:creationId xmlns:p14="http://schemas.microsoft.com/office/powerpoint/2010/main" val="73574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Switching Between Modes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Trek has 3 main modes of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Offline bookshelf mode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Online bookshelf mode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Orientation mode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Toggle between modes with the Online button in the middle of the top row of three buttons on the front of the Trek.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Note if GPS is turned on it will continue to track your movement and locate you correctly when you return to GPS mode.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the front face of the Trek with an arrow pointing to the Online button, the middle button on the top row.">
            <a:extLst>
              <a:ext uri="{FF2B5EF4-FFF2-40B4-BE49-F238E27FC236}">
                <a16:creationId xmlns:a16="http://schemas.microsoft.com/office/drawing/2014/main" id="{35CBC8C0-354D-4424-B178-486F1928ABE0}"/>
              </a:ext>
            </a:extLst>
          </p:cNvPr>
          <p:cNvPicPr>
            <a:picLocks noChangeAspect="1"/>
          </p:cNvPicPr>
          <p:nvPr/>
        </p:nvPicPr>
        <p:blipFill>
          <a:blip r:embed="rId3"/>
          <a:stretch>
            <a:fillRect/>
          </a:stretch>
        </p:blipFill>
        <p:spPr>
          <a:xfrm>
            <a:off x="9631957" y="668765"/>
            <a:ext cx="1535251" cy="2813957"/>
          </a:xfrm>
          <a:prstGeom prst="rect">
            <a:avLst/>
          </a:prstGeom>
        </p:spPr>
      </p:pic>
    </p:spTree>
    <p:extLst>
      <p:ext uri="{BB962C8B-B14F-4D97-AF65-F5344CB8AC3E}">
        <p14:creationId xmlns:p14="http://schemas.microsoft.com/office/powerpoint/2010/main" val="382651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Navigating Menus/Options and Navigation Levels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Key 2 and Key 8 navigate up and down through menu items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Key 4 and Key 6 are used to select options for each menu item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Confirm (bottom right) and Cancel (bottom left)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the front face of the Trek with arrows pointing to 2 and 8 on the numeric keypad showing Up and Down.  Two more arrows pointing to 4 and 6 showing select options.">
            <a:extLst>
              <a:ext uri="{FF2B5EF4-FFF2-40B4-BE49-F238E27FC236}">
                <a16:creationId xmlns:a16="http://schemas.microsoft.com/office/drawing/2014/main" id="{402A2239-B312-4D78-B33D-A4AE97B5D2E0}"/>
              </a:ext>
            </a:extLst>
          </p:cNvPr>
          <p:cNvPicPr>
            <a:picLocks noChangeAspect="1"/>
          </p:cNvPicPr>
          <p:nvPr/>
        </p:nvPicPr>
        <p:blipFill>
          <a:blip r:embed="rId3"/>
          <a:stretch>
            <a:fillRect/>
          </a:stretch>
        </p:blipFill>
        <p:spPr>
          <a:xfrm>
            <a:off x="8053420" y="2075744"/>
            <a:ext cx="1992560" cy="3652157"/>
          </a:xfrm>
          <a:prstGeom prst="rect">
            <a:avLst/>
          </a:prstGeom>
        </p:spPr>
      </p:pic>
    </p:spTree>
    <p:extLst>
      <p:ext uri="{BB962C8B-B14F-4D97-AF65-F5344CB8AC3E}">
        <p14:creationId xmlns:p14="http://schemas.microsoft.com/office/powerpoint/2010/main" val="237747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Bookshelf Navigation</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In either the Offline bookshelf mode or Online bookshelf mode, the 1 key will cycle between the various bookshelves available.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To navigate titles for a particular source use 4 and 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Confirm to select a source.</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6" name="Picture 5" descr="Picture of the front of Trek with an arrow pointing to the 1 key on the numeric keypad labeld Select Bookshelf and two arrows pointing to the 4 and 6 keys labeled Select Title.">
            <a:extLst>
              <a:ext uri="{FF2B5EF4-FFF2-40B4-BE49-F238E27FC236}">
                <a16:creationId xmlns:a16="http://schemas.microsoft.com/office/drawing/2014/main" id="{D76F54D7-33AE-46A2-B727-C4FA42761323}"/>
              </a:ext>
            </a:extLst>
          </p:cNvPr>
          <p:cNvPicPr>
            <a:picLocks noChangeAspect="1"/>
          </p:cNvPicPr>
          <p:nvPr/>
        </p:nvPicPr>
        <p:blipFill>
          <a:blip r:embed="rId3"/>
          <a:stretch>
            <a:fillRect/>
          </a:stretch>
        </p:blipFill>
        <p:spPr>
          <a:xfrm>
            <a:off x="7086600" y="2949049"/>
            <a:ext cx="1702080" cy="3119737"/>
          </a:xfrm>
          <a:prstGeom prst="rect">
            <a:avLst/>
          </a:prstGeom>
        </p:spPr>
      </p:pic>
    </p:spTree>
    <p:extLst>
      <p:ext uri="{BB962C8B-B14F-4D97-AF65-F5344CB8AC3E}">
        <p14:creationId xmlns:p14="http://schemas.microsoft.com/office/powerpoint/2010/main" val="1279288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Book Navigation</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Depending on the book source, different levels of navigation will be available.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hold fast forward and rewind to skip ahead by unit.  The longer it’s held the more time will be skipped.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Use the 2 and 8 keys to select different</a:t>
            </a:r>
            <a:r>
              <a:rPr lang="en-CA" dirty="0">
                <a:solidFill>
                  <a:srgbClr val="FFFF00"/>
                </a:solidFill>
                <a:latin typeface="Calibri" panose="020F0502020204030204"/>
              </a:rPr>
              <a:t> navigation levels then 4 and 6 to skip by the selected option.</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905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Other Options Available in Books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Bookmarks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Highlight Bookmarks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Audio Bookmarks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Go To Feature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Bookmark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Where am I Feature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Wikipedia lookup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rgbClr val="FFFF00"/>
                </a:solidFill>
                <a:latin typeface="Calibri" panose="020F0502020204030204"/>
              </a:rPr>
              <a:t>Wiktionary lookup</a:t>
            </a:r>
          </a:p>
          <a:p>
            <a:pPr marL="285750" indent="-285750">
              <a:buFont typeface="Arial" panose="020B0604020202020204" pitchFamily="34" charset="0"/>
              <a:buChar char="•"/>
            </a:pPr>
            <a:r>
              <a:rPr lang="en-CA" dirty="0">
                <a:solidFill>
                  <a:srgbClr val="FFFF00"/>
                </a:solidFill>
              </a:rPr>
              <a:t>Play/Pause included at no extra charge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solidFill>
                <a:srgbClr val="FFFF00"/>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6" name="Picture 5" descr="Picture of the fast forward, rewind and play pause button.">
            <a:extLst>
              <a:ext uri="{FF2B5EF4-FFF2-40B4-BE49-F238E27FC236}">
                <a16:creationId xmlns:a16="http://schemas.microsoft.com/office/drawing/2014/main" id="{78D69D00-784B-42C8-8EB7-79B2A248DCA5}"/>
              </a:ext>
            </a:extLst>
          </p:cNvPr>
          <p:cNvPicPr>
            <a:picLocks noChangeAspect="1"/>
          </p:cNvPicPr>
          <p:nvPr/>
        </p:nvPicPr>
        <p:blipFill>
          <a:blip r:embed="rId3"/>
          <a:stretch>
            <a:fillRect/>
          </a:stretch>
        </p:blipFill>
        <p:spPr>
          <a:xfrm>
            <a:off x="7092474" y="2940842"/>
            <a:ext cx="3547879" cy="1097282"/>
          </a:xfrm>
          <a:prstGeom prst="rect">
            <a:avLst/>
          </a:prstGeom>
        </p:spPr>
      </p:pic>
    </p:spTree>
    <p:extLst>
      <p:ext uri="{BB962C8B-B14F-4D97-AF65-F5344CB8AC3E}">
        <p14:creationId xmlns:p14="http://schemas.microsoft.com/office/powerpoint/2010/main" val="3919392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Settings Menu</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7 to enter the settings menu.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Continue to press 7 to </a:t>
            </a:r>
            <a:r>
              <a:rPr lang="en-CA" dirty="0">
                <a:solidFill>
                  <a:srgbClr val="FFFF00"/>
                </a:solidFill>
                <a:latin typeface="Calibri" panose="020F0502020204030204"/>
              </a:rPr>
              <a:t>cycle through the various available menus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Normal navigation rules apply with Keys 2 4 6 and 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4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Text Entry</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In case where text entry is required, Trek uses a </a:t>
            </a:r>
            <a:r>
              <a:rPr lang="en-CA" dirty="0">
                <a:solidFill>
                  <a:srgbClr val="FFFF00"/>
                </a:solidFill>
                <a:latin typeface="Calibri" panose="020F0502020204030204"/>
              </a:rPr>
              <a:t>multi-tap </a:t>
            </a: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text entry system reminiscent of old school texting on a cellphone before touch screens.  (Good times)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Each key is pressed repeatedly until the correct character is selected.  Once you pause on </a:t>
            </a:r>
            <a:r>
              <a:rPr kumimoji="0" lang="en-CA" sz="1800" b="0" i="0" u="none" strike="noStrike" kern="1200" cap="none" spc="0" normalizeH="0" baseline="0" noProof="0" dirty="0" err="1">
                <a:ln>
                  <a:noFill/>
                </a:ln>
                <a:solidFill>
                  <a:srgbClr val="FFFF00"/>
                </a:solidFill>
                <a:effectLst/>
                <a:uLnTx/>
                <a:uFillTx/>
                <a:latin typeface="Calibri" panose="020F0502020204030204"/>
                <a:ea typeface="+mn-ea"/>
                <a:cs typeface="+mn-cs"/>
              </a:rPr>
              <a:t>th</a:t>
            </a:r>
            <a:r>
              <a:rPr lang="en-CA" dirty="0">
                <a:solidFill>
                  <a:srgbClr val="FFFF00"/>
                </a:solidFill>
                <a:latin typeface="Calibri" panose="020F0502020204030204"/>
              </a:rPr>
              <a:t>e selected character it will enter the character.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Two options for feedback are available in settings: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Announce character on each key press and enter character after pause (</a:t>
            </a:r>
            <a:r>
              <a:rPr lang="en-CA" dirty="0">
                <a:solidFill>
                  <a:srgbClr val="FFFF00"/>
                </a:solidFill>
                <a:latin typeface="Calibri" panose="020F0502020204030204"/>
              </a:rPr>
              <a:t>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for beginners)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Announce final character only</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an old Nokia cell phone wiht a texted message reading:  OMG DIDU C? LOL, TTYL.. L8R">
            <a:extLst>
              <a:ext uri="{FF2B5EF4-FFF2-40B4-BE49-F238E27FC236}">
                <a16:creationId xmlns:a16="http://schemas.microsoft.com/office/drawing/2014/main" id="{3EF87D81-9308-4753-93F3-96590EC7413F}"/>
              </a:ext>
            </a:extLst>
          </p:cNvPr>
          <p:cNvPicPr>
            <a:picLocks noChangeAspect="1"/>
          </p:cNvPicPr>
          <p:nvPr/>
        </p:nvPicPr>
        <p:blipFill>
          <a:blip r:embed="rId3"/>
          <a:stretch>
            <a:fillRect/>
          </a:stretch>
        </p:blipFill>
        <p:spPr>
          <a:xfrm>
            <a:off x="5287055" y="4714875"/>
            <a:ext cx="2466975" cy="1847850"/>
          </a:xfrm>
          <a:prstGeom prst="rect">
            <a:avLst/>
          </a:prstGeom>
        </p:spPr>
      </p:pic>
    </p:spTree>
    <p:extLst>
      <p:ext uri="{BB962C8B-B14F-4D97-AF65-F5344CB8AC3E}">
        <p14:creationId xmlns:p14="http://schemas.microsoft.com/office/powerpoint/2010/main" val="802507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Key Selection</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723900" y="1389944"/>
            <a:ext cx="10248900" cy="5078313"/>
          </a:xfrm>
          <a:prstGeom prst="rect">
            <a:avLst/>
          </a:prstGeom>
          <a:noFill/>
        </p:spPr>
        <p:txBody>
          <a:bodyPr wrap="square" numCol="2" rtlCol="0">
            <a:spAutoFit/>
          </a:bodyPr>
          <a:lstStyle/>
          <a:p>
            <a:r>
              <a:rPr lang="en-GB" b="1" dirty="0">
                <a:solidFill>
                  <a:srgbClr val="FFFF00"/>
                </a:solidFill>
              </a:rPr>
              <a:t>Key 1</a:t>
            </a:r>
            <a:r>
              <a:rPr lang="en-GB" dirty="0">
                <a:solidFill>
                  <a:srgbClr val="FFFF00"/>
                </a:solidFill>
              </a:rPr>
              <a:t>: 1, period, comma, question mark, hyphen/dash, backslash, colon, semi-colon, apostrophe, quotation mark, forward slash, less than sign, greater than sign, left square bracket, right square bracket</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2</a:t>
            </a:r>
            <a:r>
              <a:rPr lang="en-GB" dirty="0">
                <a:solidFill>
                  <a:srgbClr val="FFFF00"/>
                </a:solidFill>
              </a:rPr>
              <a:t>: a, b, c, 2</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3</a:t>
            </a:r>
            <a:r>
              <a:rPr lang="en-GB" dirty="0">
                <a:solidFill>
                  <a:srgbClr val="FFFF00"/>
                </a:solidFill>
              </a:rPr>
              <a:t>: d, e, f, 3</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4</a:t>
            </a:r>
            <a:r>
              <a:rPr lang="en-GB" dirty="0">
                <a:solidFill>
                  <a:srgbClr val="FFFF00"/>
                </a:solidFill>
              </a:rPr>
              <a:t>: g, h, </a:t>
            </a:r>
            <a:r>
              <a:rPr lang="en-GB" dirty="0" err="1">
                <a:solidFill>
                  <a:srgbClr val="FFFF00"/>
                </a:solidFill>
              </a:rPr>
              <a:t>i</a:t>
            </a:r>
            <a:r>
              <a:rPr lang="en-GB" dirty="0">
                <a:solidFill>
                  <a:srgbClr val="FFFF00"/>
                </a:solidFill>
              </a:rPr>
              <a:t>, 4</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5</a:t>
            </a:r>
            <a:r>
              <a:rPr lang="en-GB" dirty="0">
                <a:solidFill>
                  <a:srgbClr val="FFFF00"/>
                </a:solidFill>
              </a:rPr>
              <a:t>: j, k, l, 5</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6</a:t>
            </a:r>
            <a:r>
              <a:rPr lang="en-GB" dirty="0">
                <a:solidFill>
                  <a:srgbClr val="FFFF00"/>
                </a:solidFill>
              </a:rPr>
              <a:t>: m, n, o, 6</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7</a:t>
            </a:r>
            <a:r>
              <a:rPr lang="en-GB" dirty="0">
                <a:solidFill>
                  <a:srgbClr val="FFFF00"/>
                </a:solidFill>
              </a:rPr>
              <a:t>: p, q, r, s, 7</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8</a:t>
            </a:r>
            <a:r>
              <a:rPr lang="en-GB" dirty="0">
                <a:solidFill>
                  <a:srgbClr val="FFFF00"/>
                </a:solidFill>
              </a:rPr>
              <a:t>: t, u, v, 8</a:t>
            </a:r>
          </a:p>
          <a:p>
            <a:endParaRPr lang="en-GB" dirty="0">
              <a:solidFill>
                <a:srgbClr val="FFFF00"/>
              </a:solidFill>
            </a:endParaRPr>
          </a:p>
          <a:p>
            <a:r>
              <a:rPr lang="en-GB" b="1" dirty="0">
                <a:solidFill>
                  <a:srgbClr val="FFFF00"/>
                </a:solidFill>
              </a:rPr>
              <a:t>Key 9</a:t>
            </a:r>
            <a:r>
              <a:rPr lang="en-GB" dirty="0">
                <a:solidFill>
                  <a:srgbClr val="FFFF00"/>
                </a:solidFill>
              </a:rPr>
              <a:t>: w, x, y, z, 9</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Key 0</a:t>
            </a:r>
            <a:r>
              <a:rPr lang="en-GB" dirty="0">
                <a:solidFill>
                  <a:srgbClr val="FFFF00"/>
                </a:solidFill>
              </a:rPr>
              <a:t>: space, 0, exclamation mark, at (@) sign, number sign, dollar sign, percent sign, circumflex, ampersand, asterisk, left parentheses, right parentheses, underscore, plus sign, equals sign, pound sign, euro currency sign, yen sign</a:t>
            </a:r>
            <a:endParaRPr lang="en-CA" dirty="0">
              <a:solidFill>
                <a:srgbClr val="FFFF00"/>
              </a:solidFill>
            </a:endParaRPr>
          </a:p>
          <a:p>
            <a:r>
              <a:rPr lang="en-GB" dirty="0">
                <a:solidFill>
                  <a:srgbClr val="FFFF00"/>
                </a:solidFill>
              </a:rPr>
              <a:t> </a:t>
            </a:r>
            <a:endParaRPr lang="en-CA" dirty="0">
              <a:solidFill>
                <a:srgbClr val="FFFF00"/>
              </a:solidFill>
            </a:endParaRPr>
          </a:p>
          <a:p>
            <a:r>
              <a:rPr lang="en-GB" dirty="0">
                <a:solidFill>
                  <a:srgbClr val="FFFF00"/>
                </a:solidFill>
              </a:rPr>
              <a:t>To toggle between lower case, upper case and numeric modes, press and release the </a:t>
            </a:r>
            <a:r>
              <a:rPr lang="en-GB" b="1" dirty="0">
                <a:solidFill>
                  <a:srgbClr val="FFFF00"/>
                </a:solidFill>
              </a:rPr>
              <a:t>Bookmark key</a:t>
            </a:r>
            <a:r>
              <a:rPr lang="en-GB" dirty="0">
                <a:solidFill>
                  <a:srgbClr val="FFFF00"/>
                </a:solidFill>
              </a:rPr>
              <a:t>.</a:t>
            </a:r>
            <a:endParaRPr lang="en-CA" dirty="0">
              <a:solidFill>
                <a:srgbClr val="FFFF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7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Explore Mode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Used to explore your surroundings.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Online until you have Orientation Mode selected.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Trek will search for satellites and attempt to acquire a GPS signal.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the 5 Key – the “Where am I key” for information  about your location.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Information provided while walking or driving:</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Address and street information</a:t>
            </a:r>
            <a:br>
              <a:rPr lang="en-CA" dirty="0">
                <a:solidFill>
                  <a:srgbClr val="FFFF00"/>
                </a:solidFill>
                <a:latin typeface="Calibri" panose="020F0502020204030204"/>
              </a:rPr>
            </a:br>
            <a:r>
              <a:rPr lang="en-CA" dirty="0">
                <a:solidFill>
                  <a:srgbClr val="FFFF00"/>
                </a:solidFill>
                <a:latin typeface="Calibri" panose="020F0502020204030204"/>
              </a:rPr>
              <a:t>	Next intersection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	Landmarks within 10 metres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43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Victor Reader Trek Features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6" name="TextBox 5">
            <a:extLst>
              <a:ext uri="{FF2B5EF4-FFF2-40B4-BE49-F238E27FC236}">
                <a16:creationId xmlns:a16="http://schemas.microsoft.com/office/drawing/2014/main" id="{70EF7E5D-6FA2-45B5-9FA2-11FCB6B9E3D5}"/>
              </a:ext>
            </a:extLst>
          </p:cNvPr>
          <p:cNvSpPr txBox="1"/>
          <p:nvPr/>
        </p:nvSpPr>
        <p:spPr>
          <a:xfrm>
            <a:off x="996043" y="1498968"/>
            <a:ext cx="9976757" cy="5078313"/>
          </a:xfrm>
          <a:prstGeom prst="rect">
            <a:avLst/>
          </a:prstGeom>
          <a:noFill/>
        </p:spPr>
        <p:txBody>
          <a:bodyPr wrap="square" numCol="2" rtlCol="0">
            <a:spAutoFit/>
          </a:bodyPr>
          <a:lstStyle/>
          <a:p>
            <a:pPr marL="285750" indent="-285750">
              <a:buFont typeface="Arial" panose="020B0604020202020204" pitchFamily="34" charset="0"/>
              <a:buChar char="•"/>
            </a:pPr>
            <a:r>
              <a:rPr lang="en-CA" dirty="0">
                <a:solidFill>
                  <a:srgbClr val="FFFF00"/>
                </a:solidFill>
              </a:rPr>
              <a:t>Tactile keypad with simple intuitive structure</a:t>
            </a:r>
          </a:p>
          <a:p>
            <a:pPr marL="285750" indent="-285750">
              <a:buFont typeface="Arial" panose="020B0604020202020204" pitchFamily="34" charset="0"/>
              <a:buChar char="•"/>
            </a:pPr>
            <a:r>
              <a:rPr lang="en-CA" dirty="0">
                <a:solidFill>
                  <a:srgbClr val="FFFF00"/>
                </a:solidFill>
              </a:rPr>
              <a:t>Consistency of features and commands</a:t>
            </a:r>
          </a:p>
          <a:p>
            <a:pPr marL="285750" indent="-285750">
              <a:buFont typeface="Arial" panose="020B0604020202020204" pitchFamily="34" charset="0"/>
              <a:buChar char="•"/>
            </a:pPr>
            <a:r>
              <a:rPr lang="en-CA" dirty="0">
                <a:solidFill>
                  <a:srgbClr val="FFFF00"/>
                </a:solidFill>
              </a:rPr>
              <a:t>Vibration motor for tactile notification</a:t>
            </a:r>
          </a:p>
          <a:p>
            <a:pPr marL="285750" indent="-285750">
              <a:buFont typeface="Arial" panose="020B0604020202020204" pitchFamily="34" charset="0"/>
              <a:buChar char="•"/>
            </a:pPr>
            <a:r>
              <a:rPr lang="en-CA" dirty="0">
                <a:solidFill>
                  <a:srgbClr val="FFFF00"/>
                </a:solidFill>
              </a:rPr>
              <a:t>Explore mode</a:t>
            </a:r>
          </a:p>
          <a:p>
            <a:pPr marL="285750" indent="-285750">
              <a:buFont typeface="Arial" panose="020B0604020202020204" pitchFamily="34" charset="0"/>
              <a:buChar char="•"/>
            </a:pPr>
            <a:r>
              <a:rPr lang="en-CA" dirty="0">
                <a:solidFill>
                  <a:srgbClr val="FFFF00"/>
                </a:solidFill>
              </a:rPr>
              <a:t>Support for walking or driving GPS</a:t>
            </a:r>
          </a:p>
          <a:p>
            <a:pPr marL="285750" indent="-285750">
              <a:buFont typeface="Arial" panose="020B0604020202020204" pitchFamily="34" charset="0"/>
              <a:buChar char="•"/>
            </a:pPr>
            <a:r>
              <a:rPr lang="en-CA" dirty="0">
                <a:solidFill>
                  <a:srgbClr val="FFFF00"/>
                </a:solidFill>
              </a:rPr>
              <a:t>Support for unmapped areas</a:t>
            </a:r>
          </a:p>
          <a:p>
            <a:pPr marL="285750" indent="-285750">
              <a:buFont typeface="Arial" panose="020B0604020202020204" pitchFamily="34" charset="0"/>
              <a:buChar char="•"/>
            </a:pPr>
            <a:r>
              <a:rPr lang="en-CA" dirty="0">
                <a:solidFill>
                  <a:srgbClr val="FFFF00"/>
                </a:solidFill>
              </a:rPr>
              <a:t>Backtrack feature</a:t>
            </a:r>
          </a:p>
          <a:p>
            <a:pPr marL="285750" indent="-285750">
              <a:buFont typeface="Arial" panose="020B0604020202020204" pitchFamily="34" charset="0"/>
              <a:buChar char="•"/>
            </a:pPr>
            <a:r>
              <a:rPr lang="en-CA" dirty="0">
                <a:solidFill>
                  <a:srgbClr val="FFFF00"/>
                </a:solidFill>
              </a:rPr>
              <a:t>Route creation and guidance</a:t>
            </a:r>
          </a:p>
          <a:p>
            <a:pPr marL="285750" indent="-285750">
              <a:buFont typeface="Arial" panose="020B0604020202020204" pitchFamily="34" charset="0"/>
              <a:buChar char="•"/>
            </a:pPr>
            <a:r>
              <a:rPr lang="en-CA" dirty="0">
                <a:solidFill>
                  <a:srgbClr val="FFFF00"/>
                </a:solidFill>
              </a:rPr>
              <a:t>Landmark creation and guidance</a:t>
            </a:r>
          </a:p>
          <a:p>
            <a:pPr marL="285750" indent="-285750">
              <a:buFont typeface="Arial" panose="020B0604020202020204" pitchFamily="34" charset="0"/>
              <a:buChar char="•"/>
            </a:pPr>
            <a:r>
              <a:rPr lang="en-CA" dirty="0">
                <a:solidFill>
                  <a:srgbClr val="FFFF00"/>
                </a:solidFill>
              </a:rPr>
              <a:t>Address and postal code input</a:t>
            </a:r>
          </a:p>
          <a:p>
            <a:pPr marL="285750" indent="-285750">
              <a:buFont typeface="Arial" panose="020B0604020202020204" pitchFamily="34" charset="0"/>
              <a:buChar char="•"/>
            </a:pPr>
            <a:r>
              <a:rPr lang="en-CA" dirty="0">
                <a:solidFill>
                  <a:srgbClr val="FFFF00"/>
                </a:solidFill>
              </a:rPr>
              <a:t>Commercial points of interest</a:t>
            </a:r>
          </a:p>
          <a:p>
            <a:pPr marL="285750" indent="-285750">
              <a:buFont typeface="Arial" panose="020B0604020202020204" pitchFamily="34" charset="0"/>
              <a:buChar char="•"/>
            </a:pPr>
            <a:r>
              <a:rPr lang="en-CA" dirty="0">
                <a:solidFill>
                  <a:srgbClr val="FFFF00"/>
                </a:solidFill>
              </a:rPr>
              <a:t>Indoor preview a route</a:t>
            </a:r>
          </a:p>
          <a:p>
            <a:pPr marL="285750" indent="-285750">
              <a:buFont typeface="Arial" panose="020B0604020202020204" pitchFamily="34" charset="0"/>
              <a:buChar char="•"/>
            </a:pPr>
            <a:r>
              <a:rPr lang="en-CA" dirty="0">
                <a:solidFill>
                  <a:srgbClr val="FFFF00"/>
                </a:solidFill>
              </a:rPr>
              <a:t>Pedometer</a:t>
            </a:r>
          </a:p>
          <a:p>
            <a:pPr marL="285750" indent="-285750">
              <a:buFont typeface="Arial" panose="020B0604020202020204" pitchFamily="34" charset="0"/>
              <a:buChar char="•"/>
            </a:pPr>
            <a:r>
              <a:rPr lang="en-CA" dirty="0">
                <a:solidFill>
                  <a:srgbClr val="FFFF00"/>
                </a:solidFill>
              </a:rPr>
              <a:t>Bluetooth support</a:t>
            </a:r>
          </a:p>
          <a:p>
            <a:pPr marL="285750" indent="-285750">
              <a:buFont typeface="Arial" panose="020B0604020202020204" pitchFamily="34" charset="0"/>
              <a:buChar char="•"/>
            </a:pPr>
            <a:r>
              <a:rPr lang="en-CA" dirty="0">
                <a:solidFill>
                  <a:srgbClr val="FFFF00"/>
                </a:solidFill>
              </a:rPr>
              <a:t>Internet radio</a:t>
            </a:r>
          </a:p>
          <a:p>
            <a:pPr marL="285750" indent="-285750">
              <a:buFont typeface="Arial" panose="020B0604020202020204" pitchFamily="34" charset="0"/>
              <a:buChar char="•"/>
            </a:pPr>
            <a:r>
              <a:rPr lang="en-CA" dirty="0">
                <a:solidFill>
                  <a:srgbClr val="FFFF00"/>
                </a:solidFill>
              </a:rPr>
              <a:t>FM Radio (coming soon)</a:t>
            </a:r>
          </a:p>
          <a:p>
            <a:pPr marL="285750" indent="-285750">
              <a:buFont typeface="Arial" panose="020B0604020202020204" pitchFamily="34" charset="0"/>
              <a:buChar char="•"/>
            </a:pPr>
            <a:r>
              <a:rPr lang="en-CA" dirty="0">
                <a:solidFill>
                  <a:srgbClr val="FFFF00"/>
                </a:solidFill>
              </a:rPr>
              <a:t>Multiple GPS systems supported</a:t>
            </a:r>
          </a:p>
          <a:p>
            <a:pPr marL="285750" indent="-285750">
              <a:buFont typeface="Arial" panose="020B0604020202020204" pitchFamily="34" charset="0"/>
              <a:buChar char="•"/>
            </a:pPr>
            <a:r>
              <a:rPr lang="en-CA" dirty="0">
                <a:solidFill>
                  <a:srgbClr val="FFFF00"/>
                </a:solidFill>
              </a:rPr>
              <a:t>iBeacon support (for future use)</a:t>
            </a:r>
          </a:p>
          <a:p>
            <a:pPr marL="285750" indent="-285750">
              <a:buFont typeface="Arial" panose="020B0604020202020204" pitchFamily="34" charset="0"/>
              <a:buChar char="•"/>
            </a:pPr>
            <a:r>
              <a:rPr lang="en-CA" dirty="0">
                <a:solidFill>
                  <a:srgbClr val="FFFF00"/>
                </a:solidFill>
              </a:rPr>
              <a:t>Where am I feature</a:t>
            </a:r>
          </a:p>
          <a:p>
            <a:pPr marL="285750" indent="-285750">
              <a:buFont typeface="Arial" panose="020B0604020202020204" pitchFamily="34" charset="0"/>
              <a:buChar char="•"/>
            </a:pPr>
            <a:r>
              <a:rPr lang="en-CA" dirty="0">
                <a:solidFill>
                  <a:srgbClr val="FFFF00"/>
                </a:solidFill>
              </a:rPr>
              <a:t>Information feature</a:t>
            </a:r>
          </a:p>
          <a:p>
            <a:pPr marL="285750" indent="-285750">
              <a:buFont typeface="Arial" panose="020B0604020202020204" pitchFamily="34" charset="0"/>
              <a:buChar char="•"/>
            </a:pPr>
            <a:r>
              <a:rPr lang="en-CA" dirty="0">
                <a:solidFill>
                  <a:srgbClr val="FFFF00"/>
                </a:solidFill>
              </a:rPr>
              <a:t>Support for many book and file formats</a:t>
            </a:r>
          </a:p>
          <a:p>
            <a:pPr marL="285750" indent="-285750">
              <a:buFont typeface="Arial" panose="020B0604020202020204" pitchFamily="34" charset="0"/>
              <a:buChar char="•"/>
            </a:pPr>
            <a:r>
              <a:rPr lang="en-CA" dirty="0" err="1">
                <a:solidFill>
                  <a:srgbClr val="FFFF00"/>
                </a:solidFill>
              </a:rPr>
              <a:t>Wifi</a:t>
            </a:r>
            <a:r>
              <a:rPr lang="en-CA" dirty="0">
                <a:solidFill>
                  <a:srgbClr val="FFFF00"/>
                </a:solidFill>
              </a:rPr>
              <a:t> support</a:t>
            </a:r>
          </a:p>
          <a:p>
            <a:pPr marL="285750" indent="-285750">
              <a:buFont typeface="Arial" panose="020B0604020202020204" pitchFamily="34" charset="0"/>
              <a:buChar char="•"/>
            </a:pPr>
            <a:r>
              <a:rPr lang="en-CA" dirty="0">
                <a:solidFill>
                  <a:srgbClr val="FFFF00"/>
                </a:solidFill>
              </a:rPr>
              <a:t>TomTom maps</a:t>
            </a:r>
          </a:p>
          <a:p>
            <a:pPr marL="285750" indent="-285750">
              <a:buFont typeface="Arial" panose="020B0604020202020204" pitchFamily="34" charset="0"/>
              <a:buChar char="•"/>
            </a:pPr>
            <a:r>
              <a:rPr lang="en-CA" dirty="0">
                <a:solidFill>
                  <a:srgbClr val="FFFF00"/>
                </a:solidFill>
              </a:rPr>
              <a:t>External landmark and POI imports</a:t>
            </a:r>
          </a:p>
          <a:p>
            <a:pPr marL="285750" indent="-285750">
              <a:buFont typeface="Arial" panose="020B0604020202020204" pitchFamily="34" charset="0"/>
              <a:buChar char="•"/>
            </a:pPr>
            <a:r>
              <a:rPr lang="en-CA" dirty="0">
                <a:solidFill>
                  <a:srgbClr val="FFFF00"/>
                </a:solidFill>
              </a:rPr>
              <a:t>High volume internal speaker</a:t>
            </a:r>
          </a:p>
          <a:p>
            <a:pPr marL="285750" indent="-285750">
              <a:buFont typeface="Arial" panose="020B0604020202020204" pitchFamily="34" charset="0"/>
              <a:buChar char="•"/>
            </a:pPr>
            <a:r>
              <a:rPr lang="en-CA" dirty="0">
                <a:solidFill>
                  <a:srgbClr val="FFFF00"/>
                </a:solidFill>
              </a:rPr>
              <a:t>Voice recorder</a:t>
            </a:r>
          </a:p>
          <a:p>
            <a:pPr marL="285750" indent="-285750">
              <a:buFont typeface="Arial" panose="020B0604020202020204" pitchFamily="34" charset="0"/>
              <a:buChar char="•"/>
            </a:pPr>
            <a:r>
              <a:rPr lang="en-CA" dirty="0">
                <a:solidFill>
                  <a:srgbClr val="FFFF00"/>
                </a:solidFill>
              </a:rPr>
              <a:t>External microphone support</a:t>
            </a:r>
          </a:p>
          <a:p>
            <a:pPr marL="285750" indent="-285750">
              <a:buFont typeface="Arial" panose="020B0604020202020204" pitchFamily="34" charset="0"/>
              <a:buChar char="•"/>
            </a:pPr>
            <a:r>
              <a:rPr lang="en-CA" dirty="0">
                <a:solidFill>
                  <a:srgbClr val="FFFF00"/>
                </a:solidFill>
              </a:rPr>
              <a:t>Clock</a:t>
            </a:r>
          </a:p>
          <a:p>
            <a:pPr marL="285750" indent="-285750">
              <a:buFont typeface="Arial" panose="020B0604020202020204" pitchFamily="34" charset="0"/>
              <a:buChar char="•"/>
            </a:pPr>
            <a:r>
              <a:rPr lang="en-CA" dirty="0">
                <a:solidFill>
                  <a:srgbClr val="FFFF00"/>
                </a:solidFill>
              </a:rPr>
              <a:t>Computer Connection</a:t>
            </a:r>
          </a:p>
          <a:p>
            <a:pPr marL="285750" indent="-285750">
              <a:buFont typeface="Arial" panose="020B0604020202020204" pitchFamily="34" charset="0"/>
              <a:buChar char="•"/>
            </a:pPr>
            <a:r>
              <a:rPr lang="en-CA" dirty="0">
                <a:solidFill>
                  <a:srgbClr val="FFFF00"/>
                </a:solidFill>
              </a:rPr>
              <a:t>Companion Software</a:t>
            </a:r>
          </a:p>
          <a:p>
            <a:pPr marL="285750" indent="-285750">
              <a:buFont typeface="Arial" panose="020B0604020202020204" pitchFamily="34" charset="0"/>
              <a:buChar char="•"/>
            </a:pPr>
            <a:endParaRPr lang="en-CA" dirty="0">
              <a:solidFill>
                <a:srgbClr val="FFFF00"/>
              </a:solidFill>
            </a:endParaRPr>
          </a:p>
          <a:p>
            <a:pPr marL="285750" indent="-285750">
              <a:buFont typeface="Arial" panose="020B0604020202020204" pitchFamily="34" charset="0"/>
              <a:buChar char="•"/>
            </a:pPr>
            <a:endParaRPr lang="en-CA" dirty="0">
              <a:solidFill>
                <a:srgbClr val="FFFF00"/>
              </a:solidFill>
            </a:endParaRPr>
          </a:p>
          <a:p>
            <a:pPr marL="285750" indent="-285750">
              <a:buFont typeface="Arial" panose="020B0604020202020204" pitchFamily="34" charset="0"/>
              <a:buChar char="•"/>
            </a:pPr>
            <a:endParaRPr lang="en-CA" dirty="0">
              <a:solidFill>
                <a:srgbClr val="FFFF00"/>
              </a:solidFill>
            </a:endParaRPr>
          </a:p>
        </p:txBody>
      </p:sp>
      <p:pic>
        <p:nvPicPr>
          <p:cNvPr id="7" name="Picture 6" descr="Picture of an unusually large and complicated Swiss Army knife.  suggesting that this Trek does a whole lot of stuff">
            <a:extLst>
              <a:ext uri="{FF2B5EF4-FFF2-40B4-BE49-F238E27FC236}">
                <a16:creationId xmlns:a16="http://schemas.microsoft.com/office/drawing/2014/main" id="{0D4BAE82-36B2-4121-BE68-0EBC4ECCDDB4}"/>
              </a:ext>
            </a:extLst>
          </p:cNvPr>
          <p:cNvPicPr>
            <a:picLocks noChangeAspect="1"/>
          </p:cNvPicPr>
          <p:nvPr/>
        </p:nvPicPr>
        <p:blipFill>
          <a:blip r:embed="rId3"/>
          <a:stretch>
            <a:fillRect/>
          </a:stretch>
        </p:blipFill>
        <p:spPr>
          <a:xfrm>
            <a:off x="6052457" y="4938289"/>
            <a:ext cx="2356757" cy="1779352"/>
          </a:xfrm>
          <a:prstGeom prst="rect">
            <a:avLst/>
          </a:prstGeom>
        </p:spPr>
      </p:pic>
    </p:spTree>
    <p:extLst>
      <p:ext uri="{BB962C8B-B14F-4D97-AF65-F5344CB8AC3E}">
        <p14:creationId xmlns:p14="http://schemas.microsoft.com/office/powerpoint/2010/main" val="54460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Driving Vs. Walking in Explore Mode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Trek will determine if you are walking or driving based on your speed and adjust verbosity and mapping frequency to your mode of travel.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Next Intersection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	Walking – will announce type of intersection (2 way, 3 way etc.) then the current street name followed by the cross street name.  Each segment of the intersection is announced in a clockwise manner.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When you are travelling in a vehicle you will only be told the first street crossing and this goes from right to left.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In both modes there will a beep to indicate when an intersection has been detected.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Press the right arrow button to hear the next intersection</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60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What’s Around?</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The What’s Around feature is used to obtain information about points of interest (POI) and landmarks in your current vicinity.  POI are commercial points built into the map.  Landmarks are personal points that you have recorded manually.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To activate press and hold Key 5 – the “Where Am I key”.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You will be presented with a list of item (if </a:t>
            </a:r>
            <a:r>
              <a:rPr kumimoji="0" lang="en-CA" sz="1800" b="0" i="0" u="none" strike="noStrike" kern="1200" cap="none" spc="0" normalizeH="0" baseline="0" noProof="0" dirty="0" err="1">
                <a:ln>
                  <a:noFill/>
                </a:ln>
                <a:solidFill>
                  <a:srgbClr val="FFFF00"/>
                </a:solidFill>
                <a:effectLst/>
                <a:uLnTx/>
                <a:uFillTx/>
                <a:latin typeface="Calibri" panose="020F0502020204030204"/>
                <a:ea typeface="+mn-ea"/>
                <a:cs typeface="+mn-cs"/>
              </a:rPr>
              <a:t>ther</a:t>
            </a:r>
            <a:r>
              <a:rPr lang="en-CA" dirty="0">
                <a:solidFill>
                  <a:srgbClr val="FFFF00"/>
                </a:solidFill>
                <a:latin typeface="Calibri" panose="020F0502020204030204"/>
              </a:rPr>
              <a:t>e are any) and Trek will tell you if they are to your left or right.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Use Keys 4 and 6 to move through the items.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Press the Confirm key to navigate to a selected location in pedestrian mode or press and hold the confirm key for guidance in vehicular mode.</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082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What’s Around? – Extended Search</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One item that’s available on the What’s Around list of items is “Extended Search”.  Press confirm to select this.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You will be presented with a list of categories: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r>
              <a:rPr lang="en-GB" dirty="0">
                <a:solidFill>
                  <a:srgbClr val="FFFF00"/>
                </a:solidFill>
              </a:rPr>
              <a:t>• Landmarks</a:t>
            </a:r>
            <a:endParaRPr lang="en-CA" dirty="0">
              <a:solidFill>
                <a:srgbClr val="FFFF00"/>
              </a:solidFill>
            </a:endParaRPr>
          </a:p>
          <a:p>
            <a:r>
              <a:rPr lang="en-GB" dirty="0">
                <a:solidFill>
                  <a:srgbClr val="FFFF00"/>
                </a:solidFill>
              </a:rPr>
              <a:t>• Transportation</a:t>
            </a:r>
            <a:endParaRPr lang="en-CA" dirty="0">
              <a:solidFill>
                <a:srgbClr val="FFFF00"/>
              </a:solidFill>
            </a:endParaRPr>
          </a:p>
          <a:p>
            <a:r>
              <a:rPr lang="en-GB" dirty="0">
                <a:solidFill>
                  <a:srgbClr val="FFFF00"/>
                </a:solidFill>
              </a:rPr>
              <a:t>• Food</a:t>
            </a:r>
            <a:endParaRPr lang="en-CA" dirty="0">
              <a:solidFill>
                <a:srgbClr val="FFFF00"/>
              </a:solidFill>
            </a:endParaRPr>
          </a:p>
          <a:p>
            <a:r>
              <a:rPr lang="en-GB" dirty="0">
                <a:solidFill>
                  <a:srgbClr val="FFFF00"/>
                </a:solidFill>
              </a:rPr>
              <a:t>• Banking</a:t>
            </a:r>
            <a:endParaRPr lang="en-CA" dirty="0">
              <a:solidFill>
                <a:srgbClr val="FFFF00"/>
              </a:solidFill>
            </a:endParaRPr>
          </a:p>
          <a:p>
            <a:r>
              <a:rPr lang="en-GB" dirty="0">
                <a:solidFill>
                  <a:srgbClr val="FFFF00"/>
                </a:solidFill>
              </a:rPr>
              <a:t>• Health</a:t>
            </a:r>
            <a:endParaRPr lang="en-CA" dirty="0">
              <a:solidFill>
                <a:srgbClr val="FFFF00"/>
              </a:solidFill>
            </a:endParaRPr>
          </a:p>
          <a:p>
            <a:r>
              <a:rPr lang="en-GB" dirty="0">
                <a:solidFill>
                  <a:srgbClr val="FFFF00"/>
                </a:solidFill>
              </a:rPr>
              <a:t>• Shopping</a:t>
            </a:r>
            <a:endParaRPr lang="en-CA" dirty="0">
              <a:solidFill>
                <a:srgbClr val="FFFF00"/>
              </a:solidFill>
            </a:endParaRPr>
          </a:p>
          <a:p>
            <a:r>
              <a:rPr lang="en-GB" dirty="0">
                <a:solidFill>
                  <a:srgbClr val="FFFF00"/>
                </a:solidFill>
              </a:rPr>
              <a:t>• Lodging</a:t>
            </a:r>
            <a:endParaRPr lang="en-CA" dirty="0">
              <a:solidFill>
                <a:srgbClr val="FFFF00"/>
              </a:solidFill>
            </a:endParaRPr>
          </a:p>
          <a:p>
            <a:r>
              <a:rPr lang="en-GB" dirty="0">
                <a:solidFill>
                  <a:srgbClr val="FFFF00"/>
                </a:solidFill>
              </a:rPr>
              <a:t>• Education</a:t>
            </a:r>
            <a:endParaRPr lang="en-CA" dirty="0">
              <a:solidFill>
                <a:srgbClr val="FFFF00"/>
              </a:solidFill>
            </a:endParaRPr>
          </a:p>
          <a:p>
            <a:r>
              <a:rPr lang="en-GB" dirty="0">
                <a:solidFill>
                  <a:srgbClr val="FFFF00"/>
                </a:solidFill>
              </a:rPr>
              <a:t>• Public Administration</a:t>
            </a:r>
            <a:endParaRPr lang="en-CA" dirty="0">
              <a:solidFill>
                <a:srgbClr val="FFFF00"/>
              </a:solidFill>
            </a:endParaRPr>
          </a:p>
          <a:p>
            <a:r>
              <a:rPr lang="en-GB" dirty="0">
                <a:solidFill>
                  <a:srgbClr val="FFFF00"/>
                </a:solidFill>
              </a:rPr>
              <a:t>• Automotive</a:t>
            </a:r>
            <a:endParaRPr lang="en-CA" dirty="0">
              <a:solidFill>
                <a:srgbClr val="FFFF00"/>
              </a:solidFill>
            </a:endParaRPr>
          </a:p>
          <a:p>
            <a:r>
              <a:rPr lang="en-GB" dirty="0">
                <a:solidFill>
                  <a:srgbClr val="FFFF00"/>
                </a:solidFill>
              </a:rPr>
              <a:t>• All</a:t>
            </a:r>
            <a:endParaRPr lang="en-CA" dirty="0">
              <a:solidFill>
                <a:srgbClr val="FFFF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a map with varous points of interest with pins in each location.  There's a nice lake in teh middle with a picnic icon next to it that kind of makes me want to take a fishing trip.">
            <a:extLst>
              <a:ext uri="{FF2B5EF4-FFF2-40B4-BE49-F238E27FC236}">
                <a16:creationId xmlns:a16="http://schemas.microsoft.com/office/drawing/2014/main" id="{36709ED1-1C44-4867-BB02-0CBE960CB542}"/>
              </a:ext>
            </a:extLst>
          </p:cNvPr>
          <p:cNvPicPr>
            <a:picLocks noChangeAspect="1"/>
          </p:cNvPicPr>
          <p:nvPr/>
        </p:nvPicPr>
        <p:blipFill>
          <a:blip r:embed="rId3"/>
          <a:stretch>
            <a:fillRect/>
          </a:stretch>
        </p:blipFill>
        <p:spPr>
          <a:xfrm>
            <a:off x="6428013" y="3175758"/>
            <a:ext cx="4274873" cy="3209802"/>
          </a:xfrm>
          <a:prstGeom prst="rect">
            <a:avLst/>
          </a:prstGeom>
        </p:spPr>
      </p:pic>
    </p:spTree>
    <p:extLst>
      <p:ext uri="{BB962C8B-B14F-4D97-AF65-F5344CB8AC3E}">
        <p14:creationId xmlns:p14="http://schemas.microsoft.com/office/powerpoint/2010/main" val="284519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What’s Around? – Extended Search</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On the list of categories use Keys 2 and 8 to move through the list, Confirm to select.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This will present a list of up to 50 points of interest found within 8KM.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Use 4 and 6 to move through this list.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Short press Confirm for pedestrian guidance or long press Confirm for vehicular guidance.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Manually exit the What’s Around feature by hitting Cancel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344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Working with Addresses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52793" y="1547787"/>
            <a:ext cx="9286413" cy="61863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In Orientation mode, press and release the Go To button.  You will be placed in a list of your saved landmarks.  Press 4 you will hear “Enter and Address”.  Press the Confirm key.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You will be prompted “Select a State” and will be presented with a list of all available States for your installed maps.  Keys 4 and 6 will move through the list.  If there is an active GPS section your current state should automatically be detected.  Press the Confirm Key once you have selected your state.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You will be prompted “Enter city name” This will default to your last city entered which you can select with the Confirm key.  Alternatively use the text entry method to enter the city name and hit Confirm.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You will be presented with a list of results for the entered city name.  Use Keys 4 and 6 to select the city then hit Confirm.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The same process will repeat for Street Name and Civic Number (The address).  Once all data has been entered you can press confirm for pedestrian instructions or long press for vehicular instructions.  Hit Cancel to return to any previous entry.</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331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Recording Landmarks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Hit Key 5 to verify that you have a good GPS signal and that you are correctly located.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release the Record button.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You will be prompted to provide a description of the landmark and </a:t>
            </a:r>
            <a:r>
              <a:rPr kumimoji="0" lang="en-CA" sz="1800" b="0" i="0" u="none" strike="noStrike" kern="1200" cap="none" spc="0" normalizeH="0" baseline="0" noProof="0" dirty="0" err="1">
                <a:ln>
                  <a:noFill/>
                </a:ln>
                <a:solidFill>
                  <a:srgbClr val="FFFF00"/>
                </a:solidFill>
                <a:effectLst/>
                <a:uLnTx/>
                <a:uFillTx/>
                <a:latin typeface="Calibri" panose="020F0502020204030204"/>
                <a:ea typeface="+mn-ea"/>
                <a:cs typeface="+mn-cs"/>
              </a:rPr>
              <a:t>wil</a:t>
            </a:r>
            <a:r>
              <a:rPr lang="en-CA" dirty="0">
                <a:solidFill>
                  <a:srgbClr val="FFFF00"/>
                </a:solidFill>
                <a:latin typeface="Calibri" panose="020F0502020204030204"/>
              </a:rPr>
              <a:t>l then have 4 seconds to speak a description.  After 4 seconds a double beep will indicate the end of the landmark creation.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The recorded landmark is stored on the Trek and will be kept in the list of possible destinations.</a:t>
            </a: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89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Recording a Route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A route is a sequence of steps that you follow to get from one point to another.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Routes can only be recorded in pedestrian mode.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lvl="0">
              <a:defRPr/>
            </a:pPr>
            <a:r>
              <a:rPr lang="en-CA" dirty="0">
                <a:solidFill>
                  <a:srgbClr val="FFFF00"/>
                </a:solidFill>
              </a:rPr>
              <a:t>Hit Key 5 to verify that you have a good GPS signal and that you are correctly located.</a:t>
            </a:r>
          </a:p>
          <a:p>
            <a:pPr lvl="0">
              <a:defRPr/>
            </a:pPr>
            <a:endParaRPr lang="en-CA" dirty="0">
              <a:solidFill>
                <a:srgbClr val="FFFF00"/>
              </a:solidFill>
            </a:endParaRPr>
          </a:p>
          <a:p>
            <a:pPr lvl="0">
              <a:defRPr/>
            </a:pPr>
            <a:r>
              <a:rPr lang="en-CA" dirty="0">
                <a:solidFill>
                  <a:srgbClr val="FFFF00"/>
                </a:solidFill>
              </a:rPr>
              <a:t>Press and hold the Record button then confirm Route Recording by pressing the confirm button.</a:t>
            </a:r>
          </a:p>
          <a:p>
            <a:pPr lvl="0">
              <a:defRPr/>
            </a:pPr>
            <a:endParaRPr lang="en-CA" dirty="0">
              <a:solidFill>
                <a:srgbClr val="FFFF00"/>
              </a:solidFill>
            </a:endParaRPr>
          </a:p>
          <a:p>
            <a:pPr lvl="0">
              <a:defRPr/>
            </a:pPr>
            <a:r>
              <a:rPr lang="en-CA" dirty="0">
                <a:solidFill>
                  <a:srgbClr val="FFFF00"/>
                </a:solidFill>
              </a:rPr>
              <a:t>Trek will prompt you to speak a name for a route and you will have 4 seconds to name it.  It is advised to make the name meaningful like “home to work.”</a:t>
            </a:r>
          </a:p>
          <a:p>
            <a:pPr lvl="0">
              <a:defRPr/>
            </a:pPr>
            <a:endParaRPr lang="en-CA" dirty="0">
              <a:solidFill>
                <a:srgbClr val="FFFF00"/>
              </a:solidFill>
            </a:endParaRPr>
          </a:p>
          <a:p>
            <a:pPr lvl="0">
              <a:defRPr/>
            </a:pPr>
            <a:r>
              <a:rPr lang="en-CA" dirty="0">
                <a:solidFill>
                  <a:srgbClr val="FFFF00"/>
                </a:solidFill>
              </a:rPr>
              <a:t>Walk the route.  Trek will beep every 60seconds to confirm the route is being recorded.</a:t>
            </a:r>
          </a:p>
          <a:p>
            <a:pPr lvl="0">
              <a:defRPr/>
            </a:pPr>
            <a:endParaRPr lang="en-CA" dirty="0">
              <a:solidFill>
                <a:srgbClr val="FFFF00"/>
              </a:solidFill>
            </a:endParaRPr>
          </a:p>
          <a:p>
            <a:pPr lvl="0">
              <a:defRPr/>
            </a:pPr>
            <a:r>
              <a:rPr lang="en-CA" dirty="0">
                <a:solidFill>
                  <a:srgbClr val="FFFF00"/>
                </a:solidFill>
              </a:rPr>
              <a:t>When you have recorded a route, you can then recall and follow the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69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Recalling and Following a Route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hold the Go To Button (Top left corner)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Use 4 and 6 to select your desired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the Confirm Key to select the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the Confirm Key again to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picture of a route created in Google Maps which will lead me to the nearest lake for fishing.">
            <a:extLst>
              <a:ext uri="{FF2B5EF4-FFF2-40B4-BE49-F238E27FC236}">
                <a16:creationId xmlns:a16="http://schemas.microsoft.com/office/drawing/2014/main" id="{E6140378-EFA8-4B09-AC0B-FA652B83A6CB}"/>
              </a:ext>
            </a:extLst>
          </p:cNvPr>
          <p:cNvPicPr>
            <a:picLocks noChangeAspect="1"/>
          </p:cNvPicPr>
          <p:nvPr/>
        </p:nvPicPr>
        <p:blipFill>
          <a:blip r:embed="rId3"/>
          <a:stretch>
            <a:fillRect/>
          </a:stretch>
        </p:blipFill>
        <p:spPr>
          <a:xfrm>
            <a:off x="5792749" y="2630694"/>
            <a:ext cx="4910138" cy="2952750"/>
          </a:xfrm>
          <a:prstGeom prst="rect">
            <a:avLst/>
          </a:prstGeom>
        </p:spPr>
      </p:pic>
    </p:spTree>
    <p:extLst>
      <p:ext uri="{BB962C8B-B14F-4D97-AF65-F5344CB8AC3E}">
        <p14:creationId xmlns:p14="http://schemas.microsoft.com/office/powerpoint/2010/main" val="364268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Reversing a Route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hold the Go To Button (Top left corner)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Use 4 and 6 to select your desired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the Confirm Key to select the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and hold the Confirm Key to select the route and reverse the start and finish points.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126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Previewing a Route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When you are following an active route you can preview the next instruction by pressing the Right arrow button.  You can keep previewing by continuing to press Right.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Press left to return to the previous instruction.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Return to normal guidance by pressing the Confirm key.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1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Battery Life and Charging</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E4215853-0EDD-4B1E-8CB3-975968B3EA9F}"/>
              </a:ext>
            </a:extLst>
          </p:cNvPr>
          <p:cNvSpPr txBox="1"/>
          <p:nvPr/>
        </p:nvSpPr>
        <p:spPr>
          <a:xfrm>
            <a:off x="1445078" y="1635509"/>
            <a:ext cx="9301843" cy="4247317"/>
          </a:xfrm>
          <a:prstGeom prst="rect">
            <a:avLst/>
          </a:prstGeom>
          <a:noFill/>
        </p:spPr>
        <p:txBody>
          <a:bodyPr wrap="square" rtlCol="0">
            <a:spAutoFit/>
          </a:bodyPr>
          <a:lstStyle/>
          <a:p>
            <a:r>
              <a:rPr lang="en-GB" b="1" dirty="0">
                <a:solidFill>
                  <a:srgbClr val="FFFF00"/>
                </a:solidFill>
              </a:rPr>
              <a:t>Battery life</a:t>
            </a:r>
            <a:r>
              <a:rPr lang="en-GB" dirty="0">
                <a:solidFill>
                  <a:srgbClr val="FFFF00"/>
                </a:solidFill>
              </a:rPr>
              <a:t>: around 8 hours with GPS enabled (battery life will be significantly less with </a:t>
            </a:r>
            <a:r>
              <a:rPr lang="en-GB" dirty="0" err="1">
                <a:solidFill>
                  <a:srgbClr val="FFFF00"/>
                </a:solidFill>
              </a:rPr>
              <a:t>WiFi</a:t>
            </a:r>
            <a:r>
              <a:rPr lang="en-GB" dirty="0">
                <a:solidFill>
                  <a:srgbClr val="FFFF00"/>
                </a:solidFill>
              </a:rPr>
              <a:t>, Bluetooth and GPS all enabled)</a:t>
            </a:r>
            <a:endParaRPr lang="en-CA" dirty="0">
              <a:solidFill>
                <a:srgbClr val="FFFF00"/>
              </a:solidFill>
            </a:endParaRPr>
          </a:p>
          <a:p>
            <a:r>
              <a:rPr lang="en-GB" dirty="0">
                <a:solidFill>
                  <a:srgbClr val="FFFF00"/>
                </a:solidFill>
              </a:rPr>
              <a:t> </a:t>
            </a:r>
            <a:endParaRPr lang="en-CA" dirty="0">
              <a:solidFill>
                <a:srgbClr val="FFFF00"/>
              </a:solidFill>
            </a:endParaRPr>
          </a:p>
          <a:p>
            <a:r>
              <a:rPr lang="en-GB" b="1" dirty="0">
                <a:solidFill>
                  <a:srgbClr val="FFFF00"/>
                </a:solidFill>
              </a:rPr>
              <a:t>Recharge time</a:t>
            </a:r>
            <a:r>
              <a:rPr lang="en-GB" dirty="0">
                <a:solidFill>
                  <a:srgbClr val="FFFF00"/>
                </a:solidFill>
              </a:rPr>
              <a:t>: around 4 hours using USB AC adapter (recharge time will be longer if charging using a USB cable connection to a computer)</a:t>
            </a:r>
          </a:p>
          <a:p>
            <a:endParaRPr lang="en-GB" dirty="0">
              <a:solidFill>
                <a:srgbClr val="FFFF00"/>
              </a:solidFill>
            </a:endParaRPr>
          </a:p>
          <a:p>
            <a:r>
              <a:rPr lang="en-GB" dirty="0">
                <a:solidFill>
                  <a:srgbClr val="FFFF00"/>
                </a:solidFill>
              </a:rPr>
              <a:t>Recommended 1 Amp USB Power Adapter</a:t>
            </a:r>
            <a:br>
              <a:rPr lang="en-GB" dirty="0">
                <a:solidFill>
                  <a:srgbClr val="FFFF00"/>
                </a:solidFill>
              </a:rPr>
            </a:br>
            <a:br>
              <a:rPr lang="en-GB" dirty="0">
                <a:solidFill>
                  <a:srgbClr val="FFFF00"/>
                </a:solidFill>
              </a:rPr>
            </a:br>
            <a:r>
              <a:rPr lang="en-GB" dirty="0">
                <a:solidFill>
                  <a:srgbClr val="FFFF00"/>
                </a:solidFill>
              </a:rPr>
              <a:t>When powered off LED indicator will blink and there will be a double vibration to indicate charging.  If unit is in use LED will glow instead of blinking</a:t>
            </a:r>
          </a:p>
          <a:p>
            <a:endParaRPr lang="en-GB" dirty="0">
              <a:solidFill>
                <a:srgbClr val="FFFF00"/>
              </a:solidFill>
            </a:endParaRPr>
          </a:p>
          <a:p>
            <a:r>
              <a:rPr lang="en-GB" dirty="0">
                <a:solidFill>
                  <a:srgbClr val="FFFF00"/>
                </a:solidFill>
              </a:rPr>
              <a:t>Recommendation is to remove leather carrying case when charging and keep unit away from heat sources</a:t>
            </a:r>
          </a:p>
          <a:p>
            <a:endParaRPr lang="en-GB" dirty="0">
              <a:solidFill>
                <a:srgbClr val="FFFF00"/>
              </a:solidFill>
            </a:endParaRPr>
          </a:p>
          <a:p>
            <a:r>
              <a:rPr lang="en-GB" dirty="0">
                <a:solidFill>
                  <a:srgbClr val="FFFF00"/>
                </a:solidFill>
              </a:rPr>
              <a:t>Automatic power off in 30 minutes if left in pause mode, unless you are in Orientation mode.</a:t>
            </a:r>
            <a:endParaRPr lang="en-CA" dirty="0">
              <a:solidFill>
                <a:srgbClr val="FFFF00"/>
              </a:solidFill>
            </a:endParaRPr>
          </a:p>
        </p:txBody>
      </p:sp>
    </p:spTree>
    <p:extLst>
      <p:ext uri="{BB962C8B-B14F-4D97-AF65-F5344CB8AC3E}">
        <p14:creationId xmlns:p14="http://schemas.microsoft.com/office/powerpoint/2010/main" val="1235193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 if I Deviate?</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No Judgements Here!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If you go off route, Trek will tell you so and ask if you want to be rerouted to your destination. Press the Confirm key to reroute guidance.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If you deviate off into an open area with no map data, like a park, instructions will be given based on clock directions.  For example “Off-route:  Turn at 3 o’clock to come back to the route.”  It will continue to give you directions until you return to your route.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A picture of Frank Zappa with the quote, &quot;Without deviations from the norm, progress is not possible.&quot;">
            <a:extLst>
              <a:ext uri="{FF2B5EF4-FFF2-40B4-BE49-F238E27FC236}">
                <a16:creationId xmlns:a16="http://schemas.microsoft.com/office/drawing/2014/main" id="{452274CB-A8B6-40DD-A4A9-EB5E4A955D32}"/>
              </a:ext>
            </a:extLst>
          </p:cNvPr>
          <p:cNvPicPr>
            <a:picLocks noChangeAspect="1"/>
          </p:cNvPicPr>
          <p:nvPr/>
        </p:nvPicPr>
        <p:blipFill>
          <a:blip r:embed="rId3"/>
          <a:stretch>
            <a:fillRect/>
          </a:stretch>
        </p:blipFill>
        <p:spPr>
          <a:xfrm>
            <a:off x="7933074" y="4195089"/>
            <a:ext cx="2233504" cy="2256065"/>
          </a:xfrm>
          <a:prstGeom prst="rect">
            <a:avLst/>
          </a:prstGeom>
        </p:spPr>
      </p:pic>
    </p:spTree>
    <p:extLst>
      <p:ext uri="{BB962C8B-B14F-4D97-AF65-F5344CB8AC3E}">
        <p14:creationId xmlns:p14="http://schemas.microsoft.com/office/powerpoint/2010/main" val="854337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What if There’s a Problem? AKA, Have you Tried Turning it off and on Again?</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1 – Try to power off an 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2 – Try a reset.  Hold the Power button down for seven seconds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3 – Remove the battery and reinsert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4 – Call Ryan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Roy Trenneman from the TV show IT crowd talking on the phone saying, &quot;Have you tried turning it off and on again?&quot; Beside him is a picture of Jordy LaForge from Star Trek saying, &quot;Have you tried reconfiguring the primary power coupling?&quot;  Above it says &quot;IT support never really changes&quot;">
            <a:extLst>
              <a:ext uri="{FF2B5EF4-FFF2-40B4-BE49-F238E27FC236}">
                <a16:creationId xmlns:a16="http://schemas.microsoft.com/office/drawing/2014/main" id="{C45B2A14-5F62-4203-9E53-6967D322E186}"/>
              </a:ext>
            </a:extLst>
          </p:cNvPr>
          <p:cNvPicPr>
            <a:picLocks noChangeAspect="1"/>
          </p:cNvPicPr>
          <p:nvPr/>
        </p:nvPicPr>
        <p:blipFill>
          <a:blip r:embed="rId3"/>
          <a:stretch>
            <a:fillRect/>
          </a:stretch>
        </p:blipFill>
        <p:spPr>
          <a:xfrm>
            <a:off x="4043362" y="3966210"/>
            <a:ext cx="4105275" cy="2419350"/>
          </a:xfrm>
          <a:prstGeom prst="rect">
            <a:avLst/>
          </a:prstGeom>
        </p:spPr>
      </p:pic>
    </p:spTree>
    <p:extLst>
      <p:ext uri="{BB962C8B-B14F-4D97-AF65-F5344CB8AC3E}">
        <p14:creationId xmlns:p14="http://schemas.microsoft.com/office/powerpoint/2010/main" val="568439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Let’s Go Trekking!</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AFB9C38A-D286-4DB8-B0A4-E7894A8AF8F3}"/>
              </a:ext>
            </a:extLst>
          </p:cNvPr>
          <p:cNvSpPr txBox="1"/>
          <p:nvPr/>
        </p:nvSpPr>
        <p:spPr>
          <a:xfrm>
            <a:off x="1416474" y="2075744"/>
            <a:ext cx="928641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people hiking with the caption, &quot;We travel no to escape life... but for life not to escape us.&quot;">
            <a:extLst>
              <a:ext uri="{FF2B5EF4-FFF2-40B4-BE49-F238E27FC236}">
                <a16:creationId xmlns:a16="http://schemas.microsoft.com/office/drawing/2014/main" id="{25F95D75-28C1-442C-81F6-CEEAAF66212E}"/>
              </a:ext>
            </a:extLst>
          </p:cNvPr>
          <p:cNvPicPr>
            <a:picLocks noChangeAspect="1"/>
          </p:cNvPicPr>
          <p:nvPr/>
        </p:nvPicPr>
        <p:blipFill>
          <a:blip r:embed="rId3"/>
          <a:stretch>
            <a:fillRect/>
          </a:stretch>
        </p:blipFill>
        <p:spPr>
          <a:xfrm>
            <a:off x="2743199" y="1417863"/>
            <a:ext cx="7130143" cy="5347607"/>
          </a:xfrm>
          <a:prstGeom prst="rect">
            <a:avLst/>
          </a:prstGeom>
        </p:spPr>
      </p:pic>
    </p:spTree>
    <p:extLst>
      <p:ext uri="{BB962C8B-B14F-4D97-AF65-F5344CB8AC3E}">
        <p14:creationId xmlns:p14="http://schemas.microsoft.com/office/powerpoint/2010/main" val="87127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Computer Connections</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E4215853-0EDD-4B1E-8CB3-975968B3EA9F}"/>
              </a:ext>
            </a:extLst>
          </p:cNvPr>
          <p:cNvSpPr txBox="1"/>
          <p:nvPr/>
        </p:nvSpPr>
        <p:spPr>
          <a:xfrm>
            <a:off x="1752600" y="2560796"/>
            <a:ext cx="9301843"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Micro USB connection to </a:t>
            </a:r>
            <a:r>
              <a:rPr lang="en-CA" dirty="0">
                <a:solidFill>
                  <a:srgbClr val="FFFF00"/>
                </a:solidFill>
                <a:latin typeface="Calibri" panose="020F0502020204030204"/>
              </a:rPr>
              <a:t>Windows computers</a:t>
            </a:r>
            <a:br>
              <a:rPr lang="en-CA" dirty="0">
                <a:solidFill>
                  <a:srgbClr val="FFFF00"/>
                </a:solidFill>
                <a:latin typeface="Calibri" panose="020F0502020204030204"/>
              </a:rPr>
            </a:b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SD Card can be used with reader in Mac computers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Companion software available for Windows only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Allows for transfer of books and documents for reading and playback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solidFill>
                  <a:srgbClr val="FFFF00"/>
                </a:solidFill>
                <a:latin typeface="Calibri" panose="020F0502020204030204"/>
              </a:rPr>
              <a:t>Trekker Map Manager software allows backup and restore of landmarks and routes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Also allows importing of GPX and CSV files for importing landmark and POI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4" name="Picture 3" descr="Picture of a USB to Micro USB Cable">
            <a:extLst>
              <a:ext uri="{FF2B5EF4-FFF2-40B4-BE49-F238E27FC236}">
                <a16:creationId xmlns:a16="http://schemas.microsoft.com/office/drawing/2014/main" id="{FDA05805-5F1B-4D80-B89F-8AB4B7F8B13D}"/>
              </a:ext>
            </a:extLst>
          </p:cNvPr>
          <p:cNvPicPr>
            <a:picLocks noChangeAspect="1"/>
          </p:cNvPicPr>
          <p:nvPr/>
        </p:nvPicPr>
        <p:blipFill>
          <a:blip r:embed="rId3"/>
          <a:stretch>
            <a:fillRect/>
          </a:stretch>
        </p:blipFill>
        <p:spPr>
          <a:xfrm>
            <a:off x="8556169" y="2560796"/>
            <a:ext cx="1804308" cy="1804308"/>
          </a:xfrm>
          <a:prstGeom prst="rect">
            <a:avLst/>
          </a:prstGeom>
        </p:spPr>
      </p:pic>
    </p:spTree>
    <p:extLst>
      <p:ext uri="{BB962C8B-B14F-4D97-AF65-F5344CB8AC3E}">
        <p14:creationId xmlns:p14="http://schemas.microsoft.com/office/powerpoint/2010/main" val="59069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Memory Internal and External</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sp>
        <p:nvSpPr>
          <p:cNvPr id="3" name="TextBox 2">
            <a:extLst>
              <a:ext uri="{FF2B5EF4-FFF2-40B4-BE49-F238E27FC236}">
                <a16:creationId xmlns:a16="http://schemas.microsoft.com/office/drawing/2014/main" id="{E4215853-0EDD-4B1E-8CB3-975968B3EA9F}"/>
              </a:ext>
            </a:extLst>
          </p:cNvPr>
          <p:cNvSpPr txBox="1"/>
          <p:nvPr/>
        </p:nvSpPr>
        <p:spPr>
          <a:xfrm>
            <a:off x="1752600" y="2560796"/>
            <a:ext cx="930184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Internal 32 GB storage for operating system, maps and protected books (North America Maps approx. 6GB)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SD Card support up to 256GB (SDXC format) mini and micro SD cards can be used with adapter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solidFill>
                <a:srgbClr val="FFFF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00"/>
                </a:solidFill>
                <a:effectLst/>
                <a:uLnTx/>
                <a:uFillTx/>
                <a:latin typeface="Calibri" panose="020F0502020204030204"/>
                <a:ea typeface="+mn-ea"/>
                <a:cs typeface="+mn-cs"/>
              </a:rPr>
              <a:t>USB drives of any size</a:t>
            </a:r>
          </a:p>
        </p:txBody>
      </p:sp>
    </p:spTree>
    <p:extLst>
      <p:ext uri="{BB962C8B-B14F-4D97-AF65-F5344CB8AC3E}">
        <p14:creationId xmlns:p14="http://schemas.microsoft.com/office/powerpoint/2010/main" val="2513056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Physical Layout</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pic>
        <p:nvPicPr>
          <p:cNvPr id="4" name="Picture 3" descr="Picture of the front panel of the Trek.  Has arrows pointing to various key buttons.  Top left, Goto Key.  Top Middle, Online Key.  Top Right, Bookmark Key.  Middle of unit, numeric kepad.  Below that in the centre the Sleep Button.  Bottom row left, Rewind Key.  Bottom Row Middle Play/Pause Button.  Bottom Row Rght Fast Forward Key.">
            <a:extLst>
              <a:ext uri="{FF2B5EF4-FFF2-40B4-BE49-F238E27FC236}">
                <a16:creationId xmlns:a16="http://schemas.microsoft.com/office/drawing/2014/main" id="{F5056115-7556-4758-8A1C-AD2DB2976CBE}"/>
              </a:ext>
            </a:extLst>
          </p:cNvPr>
          <p:cNvPicPr>
            <a:picLocks noChangeAspect="1"/>
          </p:cNvPicPr>
          <p:nvPr/>
        </p:nvPicPr>
        <p:blipFill>
          <a:blip r:embed="rId3"/>
          <a:stretch>
            <a:fillRect/>
          </a:stretch>
        </p:blipFill>
        <p:spPr>
          <a:xfrm>
            <a:off x="1172936" y="1507670"/>
            <a:ext cx="6210300" cy="5562600"/>
          </a:xfrm>
          <a:prstGeom prst="rect">
            <a:avLst/>
          </a:prstGeom>
        </p:spPr>
      </p:pic>
      <p:sp>
        <p:nvSpPr>
          <p:cNvPr id="7" name="TextBox 6">
            <a:extLst>
              <a:ext uri="{FF2B5EF4-FFF2-40B4-BE49-F238E27FC236}">
                <a16:creationId xmlns:a16="http://schemas.microsoft.com/office/drawing/2014/main" id="{4ED84DBC-B122-4D28-AF8C-185CB941413E}"/>
              </a:ext>
            </a:extLst>
          </p:cNvPr>
          <p:cNvSpPr txBox="1"/>
          <p:nvPr/>
        </p:nvSpPr>
        <p:spPr>
          <a:xfrm>
            <a:off x="8229600" y="2144486"/>
            <a:ext cx="2705100" cy="1754326"/>
          </a:xfrm>
          <a:prstGeom prst="rect">
            <a:avLst/>
          </a:prstGeom>
          <a:noFill/>
        </p:spPr>
        <p:txBody>
          <a:bodyPr wrap="square" rtlCol="0">
            <a:spAutoFit/>
          </a:bodyPr>
          <a:lstStyle/>
          <a:p>
            <a:r>
              <a:rPr lang="en-GB" dirty="0">
                <a:solidFill>
                  <a:srgbClr val="FFFF00"/>
                </a:solidFill>
              </a:rPr>
              <a:t>• </a:t>
            </a:r>
            <a:r>
              <a:rPr lang="en-GB" b="1" dirty="0">
                <a:solidFill>
                  <a:srgbClr val="FFFF00"/>
                </a:solidFill>
              </a:rPr>
              <a:t>Size</a:t>
            </a:r>
            <a:r>
              <a:rPr lang="en-GB" dirty="0">
                <a:solidFill>
                  <a:srgbClr val="FFFF00"/>
                </a:solidFill>
              </a:rPr>
              <a:t>: 114 x 62 x 24mm (4.5 x 2.4 x 0.9 inches)</a:t>
            </a:r>
            <a:endParaRPr lang="en-CA" dirty="0">
              <a:solidFill>
                <a:srgbClr val="FFFF00"/>
              </a:solidFill>
            </a:endParaRPr>
          </a:p>
          <a:p>
            <a:r>
              <a:rPr lang="en-GB" dirty="0">
                <a:solidFill>
                  <a:srgbClr val="FFFF00"/>
                </a:solidFill>
              </a:rPr>
              <a:t> </a:t>
            </a:r>
            <a:endParaRPr lang="en-CA" dirty="0">
              <a:solidFill>
                <a:srgbClr val="FFFF00"/>
              </a:solidFill>
            </a:endParaRPr>
          </a:p>
          <a:p>
            <a:r>
              <a:rPr lang="en-GB" dirty="0">
                <a:solidFill>
                  <a:srgbClr val="FFFF00"/>
                </a:solidFill>
              </a:rPr>
              <a:t>• </a:t>
            </a:r>
            <a:r>
              <a:rPr lang="en-GB" b="1" dirty="0">
                <a:solidFill>
                  <a:srgbClr val="FFFF00"/>
                </a:solidFill>
              </a:rPr>
              <a:t>Weight with battery</a:t>
            </a:r>
            <a:r>
              <a:rPr lang="en-GB" dirty="0">
                <a:solidFill>
                  <a:srgbClr val="FFFF00"/>
                </a:solidFill>
              </a:rPr>
              <a:t>: 140g (5.0 ounces)</a:t>
            </a:r>
            <a:endParaRPr lang="en-CA" dirty="0">
              <a:solidFill>
                <a:srgbClr val="FFFF00"/>
              </a:solidFill>
            </a:endParaRPr>
          </a:p>
          <a:p>
            <a:endParaRPr lang="en-CA" dirty="0">
              <a:solidFill>
                <a:srgbClr val="FFFF00"/>
              </a:solidFill>
            </a:endParaRPr>
          </a:p>
        </p:txBody>
      </p:sp>
    </p:spTree>
    <p:extLst>
      <p:ext uri="{BB962C8B-B14F-4D97-AF65-F5344CB8AC3E}">
        <p14:creationId xmlns:p14="http://schemas.microsoft.com/office/powerpoint/2010/main" val="296680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Physical Layout</a:t>
            </a:r>
          </a:p>
        </p:txBody>
      </p:sp>
      <p:pic>
        <p:nvPicPr>
          <p:cNvPr id="5" name="Content Placeholder 4">
            <a:extLst>
              <a:ext uri="{FF2B5EF4-FFF2-40B4-BE49-F238E27FC236}">
                <a16:creationId xmlns:a16="http://schemas.microsoft.com/office/drawing/2014/main" id="{A0537B7E-3426-4260-9753-4F9EDA73BE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pic>
        <p:nvPicPr>
          <p:cNvPr id="3" name="Picture 2" descr="Picture of left side of unit with arrows to key buttons.  Top, Power Button, Below that the volume up and down buttons.">
            <a:extLst>
              <a:ext uri="{FF2B5EF4-FFF2-40B4-BE49-F238E27FC236}">
                <a16:creationId xmlns:a16="http://schemas.microsoft.com/office/drawing/2014/main" id="{E6876110-7C93-43EA-8AD8-3BF5CBC20A21}"/>
              </a:ext>
            </a:extLst>
          </p:cNvPr>
          <p:cNvPicPr>
            <a:picLocks noChangeAspect="1"/>
          </p:cNvPicPr>
          <p:nvPr/>
        </p:nvPicPr>
        <p:blipFill>
          <a:blip r:embed="rId3"/>
          <a:stretch>
            <a:fillRect/>
          </a:stretch>
        </p:blipFill>
        <p:spPr>
          <a:xfrm>
            <a:off x="1208314" y="1982561"/>
            <a:ext cx="3124200" cy="3905250"/>
          </a:xfrm>
          <a:prstGeom prst="rect">
            <a:avLst/>
          </a:prstGeom>
        </p:spPr>
      </p:pic>
      <p:pic>
        <p:nvPicPr>
          <p:cNvPr id="6" name="Picture 5" descr="Picture of the right side of the Trek with an arrow pointing to the Record button.">
            <a:extLst>
              <a:ext uri="{FF2B5EF4-FFF2-40B4-BE49-F238E27FC236}">
                <a16:creationId xmlns:a16="http://schemas.microsoft.com/office/drawing/2014/main" id="{17FBE1AF-6948-4224-8602-F1B17FBFC750}"/>
              </a:ext>
            </a:extLst>
          </p:cNvPr>
          <p:cNvPicPr>
            <a:picLocks noChangeAspect="1"/>
          </p:cNvPicPr>
          <p:nvPr/>
        </p:nvPicPr>
        <p:blipFill>
          <a:blip r:embed="rId4"/>
          <a:stretch>
            <a:fillRect/>
          </a:stretch>
        </p:blipFill>
        <p:spPr>
          <a:xfrm>
            <a:off x="6985226" y="1820636"/>
            <a:ext cx="3305175" cy="4067175"/>
          </a:xfrm>
          <a:prstGeom prst="rect">
            <a:avLst/>
          </a:prstGeom>
        </p:spPr>
      </p:pic>
    </p:spTree>
    <p:extLst>
      <p:ext uri="{BB962C8B-B14F-4D97-AF65-F5344CB8AC3E}">
        <p14:creationId xmlns:p14="http://schemas.microsoft.com/office/powerpoint/2010/main" val="125890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4E36-8F21-486A-A658-6E370F9FB8EA}"/>
              </a:ext>
            </a:extLst>
          </p:cNvPr>
          <p:cNvSpPr>
            <a:spLocks noGrp="1"/>
          </p:cNvSpPr>
          <p:nvPr>
            <p:ph type="title"/>
          </p:nvPr>
        </p:nvSpPr>
        <p:spPr/>
        <p:txBody>
          <a:bodyPr/>
          <a:lstStyle/>
          <a:p>
            <a:pPr algn="ctr"/>
            <a:r>
              <a:rPr lang="en-CA" dirty="0">
                <a:solidFill>
                  <a:srgbClr val="FFFF00"/>
                </a:solidFill>
              </a:rPr>
              <a:t>Physical Layout</a:t>
            </a:r>
          </a:p>
        </p:txBody>
      </p:sp>
      <p:pic>
        <p:nvPicPr>
          <p:cNvPr id="5" name="Content Placeholder 4">
            <a:extLst>
              <a:ext uri="{FF2B5EF4-FFF2-40B4-BE49-F238E27FC236}">
                <a16:creationId xmlns:a16="http://schemas.microsoft.com/office/drawing/2014/main" id="{A0537B7E-3426-4260-9753-4F9EDA73BE3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0" y="6385560"/>
            <a:ext cx="1219200" cy="472440"/>
          </a:xfrm>
        </p:spPr>
      </p:pic>
      <p:pic>
        <p:nvPicPr>
          <p:cNvPr id="4" name="Picture 3" descr="Picture of the top and bottom of the unit showing the headphone port on the top beside the SD Card slot.  On the bottom showing the Micro USB port.">
            <a:extLst>
              <a:ext uri="{FF2B5EF4-FFF2-40B4-BE49-F238E27FC236}">
                <a16:creationId xmlns:a16="http://schemas.microsoft.com/office/drawing/2014/main" id="{88C9D388-EE9E-4226-8C10-C022E3CF43F7}"/>
              </a:ext>
            </a:extLst>
          </p:cNvPr>
          <p:cNvPicPr>
            <a:picLocks noChangeAspect="1"/>
          </p:cNvPicPr>
          <p:nvPr/>
        </p:nvPicPr>
        <p:blipFill>
          <a:blip r:embed="rId3"/>
          <a:stretch>
            <a:fillRect/>
          </a:stretch>
        </p:blipFill>
        <p:spPr>
          <a:xfrm>
            <a:off x="3616779" y="1557337"/>
            <a:ext cx="4762500" cy="5191125"/>
          </a:xfrm>
          <a:prstGeom prst="rect">
            <a:avLst/>
          </a:prstGeom>
        </p:spPr>
      </p:pic>
    </p:spTree>
    <p:extLst>
      <p:ext uri="{BB962C8B-B14F-4D97-AF65-F5344CB8AC3E}">
        <p14:creationId xmlns:p14="http://schemas.microsoft.com/office/powerpoint/2010/main" val="27536394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sstech Template" id="{89FE6F53-8E54-4816-A53E-FF626E141076}" vid="{2FB6180C-FEF0-42B5-86D6-E22100A38FA4}"/>
    </a:ext>
  </a:extLst>
</a:theme>
</file>

<file path=docProps/app.xml><?xml version="1.0" encoding="utf-8"?>
<Properties xmlns="http://schemas.openxmlformats.org/officeDocument/2006/extended-properties" xmlns:vt="http://schemas.openxmlformats.org/officeDocument/2006/docPropsVTypes">
  <Template/>
  <TotalTime>1878</TotalTime>
  <Words>2142</Words>
  <Application>Microsoft Office PowerPoint</Application>
  <PresentationFormat>Widescreen</PresentationFormat>
  <Paragraphs>394</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Victor Reader Trek</vt:lpstr>
      <vt:lpstr>What You Get in the Box</vt:lpstr>
      <vt:lpstr>Victor Reader Trek Features</vt:lpstr>
      <vt:lpstr>Battery Life and Charging</vt:lpstr>
      <vt:lpstr>Computer Connections</vt:lpstr>
      <vt:lpstr>Memory Internal and External</vt:lpstr>
      <vt:lpstr>Physical Layout</vt:lpstr>
      <vt:lpstr>Physical Layout</vt:lpstr>
      <vt:lpstr>Physical Layout</vt:lpstr>
      <vt:lpstr>Supported Languages</vt:lpstr>
      <vt:lpstr>Modes of Use</vt:lpstr>
      <vt:lpstr>Keypad Functions – Online or Offline Bookshelf Mode</vt:lpstr>
      <vt:lpstr>Keypad Functions – Orientation Mode</vt:lpstr>
      <vt:lpstr>Supported File Formats</vt:lpstr>
      <vt:lpstr>Global Positioning System (GPS)</vt:lpstr>
      <vt:lpstr>Carrying the Trek</vt:lpstr>
      <vt:lpstr>Power on/off</vt:lpstr>
      <vt:lpstr>Confirming and Cancelling</vt:lpstr>
      <vt:lpstr>Adjusting Volume, Speed etc.</vt:lpstr>
      <vt:lpstr>Key Describer</vt:lpstr>
      <vt:lpstr>Switching Between Modes</vt:lpstr>
      <vt:lpstr>Navigating Menus/Options and Navigation Levels</vt:lpstr>
      <vt:lpstr>Bookshelf Navigation</vt:lpstr>
      <vt:lpstr>Book Navigation</vt:lpstr>
      <vt:lpstr>Other Options Available in Books</vt:lpstr>
      <vt:lpstr>Settings Menu</vt:lpstr>
      <vt:lpstr>Text Entry</vt:lpstr>
      <vt:lpstr>Key Selection</vt:lpstr>
      <vt:lpstr>Explore Mode</vt:lpstr>
      <vt:lpstr>Driving Vs. Walking in Explore Mode</vt:lpstr>
      <vt:lpstr>What’s Around?</vt:lpstr>
      <vt:lpstr>What’s Around? – Extended Search</vt:lpstr>
      <vt:lpstr>What’s Around? – Extended Search</vt:lpstr>
      <vt:lpstr>Working with Addresses</vt:lpstr>
      <vt:lpstr>Recording Landmarks</vt:lpstr>
      <vt:lpstr>Recording a Route</vt:lpstr>
      <vt:lpstr>Recalling and Following a Route</vt:lpstr>
      <vt:lpstr>Reversing a Route</vt:lpstr>
      <vt:lpstr>Previewing a Route</vt:lpstr>
      <vt:lpstr>What if I Deviate?</vt:lpstr>
      <vt:lpstr>What if There’s a Problem? AKA, Have you Tried Turning it off and on Again?</vt:lpstr>
      <vt:lpstr>Let’s Go Trekking!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Barclay</dc:creator>
  <cp:lastModifiedBy>Steve Barclay</cp:lastModifiedBy>
  <cp:revision>32</cp:revision>
  <cp:lastPrinted>2018-10-18T00:07:15Z</cp:lastPrinted>
  <dcterms:created xsi:type="dcterms:W3CDTF">2018-10-17T18:08:51Z</dcterms:created>
  <dcterms:modified xsi:type="dcterms:W3CDTF">2018-10-26T15:54:31Z</dcterms:modified>
</cp:coreProperties>
</file>